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072" r:id="rId2"/>
  </p:sldMasterIdLst>
  <p:notesMasterIdLst>
    <p:notesMasterId r:id="rId94"/>
  </p:notesMasterIdLst>
  <p:handoutMasterIdLst>
    <p:handoutMasterId r:id="rId95"/>
  </p:handoutMasterIdLst>
  <p:sldIdLst>
    <p:sldId id="906" r:id="rId3"/>
    <p:sldId id="908" r:id="rId4"/>
    <p:sldId id="848" r:id="rId5"/>
    <p:sldId id="1000" r:id="rId6"/>
    <p:sldId id="907" r:id="rId7"/>
    <p:sldId id="909" r:id="rId8"/>
    <p:sldId id="910" r:id="rId9"/>
    <p:sldId id="975" r:id="rId10"/>
    <p:sldId id="911" r:id="rId11"/>
    <p:sldId id="773" r:id="rId12"/>
    <p:sldId id="980" r:id="rId13"/>
    <p:sldId id="920" r:id="rId14"/>
    <p:sldId id="948" r:id="rId15"/>
    <p:sldId id="950" r:id="rId16"/>
    <p:sldId id="817" r:id="rId17"/>
    <p:sldId id="815" r:id="rId18"/>
    <p:sldId id="981" r:id="rId19"/>
    <p:sldId id="915" r:id="rId20"/>
    <p:sldId id="925" r:id="rId21"/>
    <p:sldId id="861" r:id="rId22"/>
    <p:sldId id="816" r:id="rId23"/>
    <p:sldId id="971" r:id="rId24"/>
    <p:sldId id="1020" r:id="rId25"/>
    <p:sldId id="972" r:id="rId26"/>
    <p:sldId id="944" r:id="rId27"/>
    <p:sldId id="1003" r:id="rId28"/>
    <p:sldId id="951" r:id="rId29"/>
    <p:sldId id="916" r:id="rId30"/>
    <p:sldId id="976" r:id="rId31"/>
    <p:sldId id="956" r:id="rId32"/>
    <p:sldId id="957" r:id="rId33"/>
    <p:sldId id="958" r:id="rId34"/>
    <p:sldId id="967" r:id="rId35"/>
    <p:sldId id="959" r:id="rId36"/>
    <p:sldId id="1012" r:id="rId37"/>
    <p:sldId id="960" r:id="rId38"/>
    <p:sldId id="961" r:id="rId39"/>
    <p:sldId id="962" r:id="rId40"/>
    <p:sldId id="1013" r:id="rId41"/>
    <p:sldId id="963" r:id="rId42"/>
    <p:sldId id="1014" r:id="rId43"/>
    <p:sldId id="964" r:id="rId44"/>
    <p:sldId id="965" r:id="rId45"/>
    <p:sldId id="966" r:id="rId46"/>
    <p:sldId id="968" r:id="rId47"/>
    <p:sldId id="1015" r:id="rId48"/>
    <p:sldId id="954" r:id="rId49"/>
    <p:sldId id="953" r:id="rId50"/>
    <p:sldId id="1017" r:id="rId51"/>
    <p:sldId id="998" r:id="rId52"/>
    <p:sldId id="969" r:id="rId53"/>
    <p:sldId id="946" r:id="rId54"/>
    <p:sldId id="970" r:id="rId55"/>
    <p:sldId id="935" r:id="rId56"/>
    <p:sldId id="776" r:id="rId57"/>
    <p:sldId id="794" r:id="rId58"/>
    <p:sldId id="792" r:id="rId59"/>
    <p:sldId id="936" r:id="rId60"/>
    <p:sldId id="947" r:id="rId61"/>
    <p:sldId id="937" r:id="rId62"/>
    <p:sldId id="1007" r:id="rId63"/>
    <p:sldId id="938" r:id="rId64"/>
    <p:sldId id="931" r:id="rId65"/>
    <p:sldId id="939" r:id="rId66"/>
    <p:sldId id="942" r:id="rId67"/>
    <p:sldId id="943" r:id="rId68"/>
    <p:sldId id="941" r:id="rId69"/>
    <p:sldId id="791" r:id="rId70"/>
    <p:sldId id="1010" r:id="rId71"/>
    <p:sldId id="1011" r:id="rId72"/>
    <p:sldId id="996" r:id="rId73"/>
    <p:sldId id="1001" r:id="rId74"/>
    <p:sldId id="799" r:id="rId75"/>
    <p:sldId id="978" r:id="rId76"/>
    <p:sldId id="1021" r:id="rId77"/>
    <p:sldId id="928" r:id="rId78"/>
    <p:sldId id="945" r:id="rId79"/>
    <p:sldId id="809" r:id="rId80"/>
    <p:sldId id="1004" r:id="rId81"/>
    <p:sldId id="1022" r:id="rId82"/>
    <p:sldId id="1009" r:id="rId83"/>
    <p:sldId id="1028" r:id="rId84"/>
    <p:sldId id="1025" r:id="rId85"/>
    <p:sldId id="984" r:id="rId86"/>
    <p:sldId id="990" r:id="rId87"/>
    <p:sldId id="993" r:id="rId88"/>
    <p:sldId id="991" r:id="rId89"/>
    <p:sldId id="992" r:id="rId90"/>
    <p:sldId id="994" r:id="rId91"/>
    <p:sldId id="835" r:id="rId92"/>
    <p:sldId id="775" r:id="rId93"/>
  </p:sldIdLst>
  <p:sldSz cx="9144000" cy="6858000" type="screen4x3"/>
  <p:notesSz cx="6858000" cy="9313863"/>
  <p:custShowLst>
    <p:custShow name="Introduction" id="0">
      <p:sldLst/>
    </p:custShow>
    <p:custShow name="Unit One: Pop Warner Overview" id="1">
      <p:sldLst/>
    </p:custShow>
    <p:custShow name="Unit Two: Risk Management" id="2">
      <p:sldLst/>
    </p:custShow>
    <p:custShow name="Unit Three: Coach-Athlete Comm." id="3">
      <p:sldLst/>
    </p:custShow>
    <p:custShow name="Unit Four: Coach &amp; Parent Behav" id="4">
      <p:sldLst/>
    </p:custShow>
    <p:custShow name="Unit Six: Test" id="5">
      <p:sldLst/>
    </p:custShow>
  </p:custShowLst>
  <p:defaultTextStyle>
    <a:defPPr>
      <a:defRPr lang="en-US"/>
    </a:defPPr>
    <a:lvl1pPr algn="l" rtl="0" eaLnBrk="0" fontAlgn="base" hangingPunct="0">
      <a:spcBef>
        <a:spcPct val="0"/>
      </a:spcBef>
      <a:spcAft>
        <a:spcPct val="0"/>
      </a:spcAft>
      <a:defRPr sz="1400" i="1"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1400" i="1"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1400" i="1"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1400" i="1"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1400" i="1"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400" i="1"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400" i="1"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400" i="1"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400" i="1"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24" userDrawn="1">
          <p15:clr>
            <a:srgbClr val="A4A3A4"/>
          </p15:clr>
        </p15:guide>
        <p15:guide id="2" pos="230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66FF66"/>
    <a:srgbClr val="FF3300"/>
    <a:srgbClr val="FFFF00"/>
    <a:srgbClr val="FF9900"/>
    <a:srgbClr val="00FF99"/>
    <a:srgbClr val="FF99FF"/>
    <a:srgbClr val="CCCC00"/>
    <a:srgbClr val="66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23" autoAdjust="0"/>
    <p:restoredTop sz="92621" autoAdjust="0"/>
  </p:normalViewPr>
  <p:slideViewPr>
    <p:cSldViewPr>
      <p:cViewPr>
        <p:scale>
          <a:sx n="66" d="100"/>
          <a:sy n="66" d="100"/>
        </p:scale>
        <p:origin x="-1786" y="-826"/>
      </p:cViewPr>
      <p:guideLst>
        <p:guide orient="horz" pos="2160"/>
        <p:guide pos="2880"/>
      </p:guideLst>
    </p:cSldViewPr>
  </p:slideViewPr>
  <p:outlineViewPr>
    <p:cViewPr>
      <p:scale>
        <a:sx n="33" d="100"/>
        <a:sy n="33" d="100"/>
      </p:scale>
      <p:origin x="77" y="115445"/>
    </p:cViewPr>
  </p:outlineViewPr>
  <p:notesTextViewPr>
    <p:cViewPr>
      <p:scale>
        <a:sx n="100" d="100"/>
        <a:sy n="100" d="100"/>
      </p:scale>
      <p:origin x="0" y="0"/>
    </p:cViewPr>
  </p:notesTextViewPr>
  <p:sorterViewPr>
    <p:cViewPr>
      <p:scale>
        <a:sx n="66" d="100"/>
        <a:sy n="66" d="100"/>
      </p:scale>
      <p:origin x="0" y="-4707"/>
    </p:cViewPr>
  </p:sorterViewPr>
  <p:notesViewPr>
    <p:cSldViewPr>
      <p:cViewPr varScale="1">
        <p:scale>
          <a:sx n="51" d="100"/>
          <a:sy n="51" d="100"/>
        </p:scale>
        <p:origin x="-2604" y="-96"/>
      </p:cViewPr>
      <p:guideLst>
        <p:guide orient="horz" pos="2934"/>
        <p:guide pos="2159"/>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2210" cy="465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915" tIns="46459" rIns="92915" bIns="46459" numCol="1" anchor="t" anchorCtr="0" compatLnSpc="1">
            <a:prstTxWarp prst="textNoShape">
              <a:avLst/>
            </a:prstTxWarp>
          </a:bodyPr>
          <a:lstStyle>
            <a:lvl1pPr algn="l" defTabSz="928753" eaLnBrk="1" hangingPunct="1">
              <a:defRPr sz="1100" i="0"/>
            </a:lvl1pPr>
          </a:lstStyle>
          <a:p>
            <a:pPr>
              <a:defRPr/>
            </a:pPr>
            <a:endParaRPr lang="en-US" altLang="en-US"/>
          </a:p>
        </p:txBody>
      </p:sp>
      <p:sp>
        <p:nvSpPr>
          <p:cNvPr id="2051" name="Rectangle 3"/>
          <p:cNvSpPr>
            <a:spLocks noGrp="1" noChangeArrowheads="1"/>
          </p:cNvSpPr>
          <p:nvPr>
            <p:ph type="dt" sz="quarter" idx="1"/>
          </p:nvPr>
        </p:nvSpPr>
        <p:spPr bwMode="auto">
          <a:xfrm>
            <a:off x="3885793" y="0"/>
            <a:ext cx="2972208" cy="465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915" tIns="46459" rIns="92915" bIns="46459" numCol="1" anchor="t" anchorCtr="0" compatLnSpc="1">
            <a:prstTxWarp prst="textNoShape">
              <a:avLst/>
            </a:prstTxWarp>
          </a:bodyPr>
          <a:lstStyle>
            <a:lvl1pPr algn="r" defTabSz="928753" eaLnBrk="1" hangingPunct="1">
              <a:defRPr sz="1100" i="0"/>
            </a:lvl1pPr>
          </a:lstStyle>
          <a:p>
            <a:pPr>
              <a:defRPr/>
            </a:pPr>
            <a:endParaRPr lang="en-US" altLang="en-US"/>
          </a:p>
        </p:txBody>
      </p:sp>
      <p:sp>
        <p:nvSpPr>
          <p:cNvPr id="2052" name="Rectangle 4"/>
          <p:cNvSpPr>
            <a:spLocks noGrp="1" noChangeArrowheads="1"/>
          </p:cNvSpPr>
          <p:nvPr>
            <p:ph type="ftr" sz="quarter" idx="2"/>
          </p:nvPr>
        </p:nvSpPr>
        <p:spPr bwMode="auto">
          <a:xfrm>
            <a:off x="0" y="8848328"/>
            <a:ext cx="2972210" cy="465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915" tIns="46459" rIns="92915" bIns="46459" numCol="1" anchor="b" anchorCtr="0" compatLnSpc="1">
            <a:prstTxWarp prst="textNoShape">
              <a:avLst/>
            </a:prstTxWarp>
          </a:bodyPr>
          <a:lstStyle>
            <a:lvl1pPr algn="l" defTabSz="928753" eaLnBrk="1" hangingPunct="1">
              <a:defRPr sz="1100" i="0"/>
            </a:lvl1pPr>
          </a:lstStyle>
          <a:p>
            <a:pPr>
              <a:defRPr/>
            </a:pPr>
            <a:endParaRPr lang="en-US" altLang="en-US"/>
          </a:p>
        </p:txBody>
      </p:sp>
      <p:sp>
        <p:nvSpPr>
          <p:cNvPr id="2053" name="Rectangle 5"/>
          <p:cNvSpPr>
            <a:spLocks noGrp="1" noChangeArrowheads="1"/>
          </p:cNvSpPr>
          <p:nvPr>
            <p:ph type="sldNum" sz="quarter" idx="3"/>
          </p:nvPr>
        </p:nvSpPr>
        <p:spPr bwMode="auto">
          <a:xfrm>
            <a:off x="3885793" y="8848328"/>
            <a:ext cx="2972208" cy="465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915" tIns="46459" rIns="92915" bIns="46459" numCol="1" anchor="b" anchorCtr="0" compatLnSpc="1">
            <a:prstTxWarp prst="textNoShape">
              <a:avLst/>
            </a:prstTxWarp>
          </a:bodyPr>
          <a:lstStyle>
            <a:lvl1pPr algn="r" defTabSz="928753" eaLnBrk="1" hangingPunct="1">
              <a:defRPr sz="1100" i="0"/>
            </a:lvl1pPr>
          </a:lstStyle>
          <a:p>
            <a:pPr>
              <a:defRPr/>
            </a:pPr>
            <a:fld id="{73F76AC2-2E7F-4647-AEED-442EF7CF1E89}" type="slidenum">
              <a:rPr lang="en-US" altLang="en-US"/>
              <a:pPr>
                <a:defRPr/>
              </a:pPr>
              <a:t>‹#›</a:t>
            </a:fld>
            <a:endParaRPr lang="en-US" altLang="en-US"/>
          </a:p>
        </p:txBody>
      </p:sp>
    </p:spTree>
    <p:extLst>
      <p:ext uri="{BB962C8B-B14F-4D97-AF65-F5344CB8AC3E}">
        <p14:creationId xmlns:p14="http://schemas.microsoft.com/office/powerpoint/2010/main" xmlns="" val="2589163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2210" cy="465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2915" tIns="46459" rIns="92915" bIns="46459" numCol="1" anchor="t" anchorCtr="0" compatLnSpc="1">
            <a:prstTxWarp prst="textNoShape">
              <a:avLst/>
            </a:prstTxWarp>
          </a:bodyPr>
          <a:lstStyle>
            <a:lvl1pPr algn="l" defTabSz="928753" eaLnBrk="1" hangingPunct="1">
              <a:defRPr sz="1100" i="0"/>
            </a:lvl1pPr>
          </a:lstStyle>
          <a:p>
            <a:pPr>
              <a:defRPr/>
            </a:pPr>
            <a:endParaRPr lang="en-US" altLang="en-US"/>
          </a:p>
        </p:txBody>
      </p:sp>
      <p:sp>
        <p:nvSpPr>
          <p:cNvPr id="3075" name="Rectangle 3"/>
          <p:cNvSpPr>
            <a:spLocks noGrp="1" noChangeArrowheads="1"/>
          </p:cNvSpPr>
          <p:nvPr>
            <p:ph type="dt" idx="1"/>
          </p:nvPr>
        </p:nvSpPr>
        <p:spPr bwMode="auto">
          <a:xfrm>
            <a:off x="3885793" y="0"/>
            <a:ext cx="2972208" cy="465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2915" tIns="46459" rIns="92915" bIns="46459" numCol="1" anchor="t" anchorCtr="0" compatLnSpc="1">
            <a:prstTxWarp prst="textNoShape">
              <a:avLst/>
            </a:prstTxWarp>
          </a:bodyPr>
          <a:lstStyle>
            <a:lvl1pPr algn="r" defTabSz="928753" eaLnBrk="1" hangingPunct="1">
              <a:defRPr sz="1100" i="0"/>
            </a:lvl1pPr>
          </a:lstStyle>
          <a:p>
            <a:pPr>
              <a:defRPr/>
            </a:pPr>
            <a:endParaRPr lang="en-US" altLang="en-US"/>
          </a:p>
        </p:txBody>
      </p:sp>
      <p:sp>
        <p:nvSpPr>
          <p:cNvPr id="12292" name="Rectangle 4"/>
          <p:cNvSpPr>
            <a:spLocks noGrp="1" noRot="1" noChangeAspect="1" noChangeArrowheads="1" noTextEdit="1"/>
          </p:cNvSpPr>
          <p:nvPr>
            <p:ph type="sldImg" idx="2"/>
          </p:nvPr>
        </p:nvSpPr>
        <p:spPr bwMode="auto">
          <a:xfrm>
            <a:off x="1101725" y="698500"/>
            <a:ext cx="4657725" cy="349408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7" name="Rectangle 5"/>
          <p:cNvSpPr>
            <a:spLocks noGrp="1" noChangeArrowheads="1"/>
          </p:cNvSpPr>
          <p:nvPr>
            <p:ph type="body" sz="quarter" idx="3"/>
          </p:nvPr>
        </p:nvSpPr>
        <p:spPr bwMode="auto">
          <a:xfrm>
            <a:off x="912050" y="4423376"/>
            <a:ext cx="5033901" cy="41913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2915" tIns="46459" rIns="92915" bIns="464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48328"/>
            <a:ext cx="2972210" cy="465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2915" tIns="46459" rIns="92915" bIns="46459" numCol="1" anchor="b" anchorCtr="0" compatLnSpc="1">
            <a:prstTxWarp prst="textNoShape">
              <a:avLst/>
            </a:prstTxWarp>
          </a:bodyPr>
          <a:lstStyle>
            <a:lvl1pPr algn="l" defTabSz="928753" eaLnBrk="1" hangingPunct="1">
              <a:defRPr sz="1100" i="0"/>
            </a:lvl1pPr>
          </a:lstStyle>
          <a:p>
            <a:pPr>
              <a:defRPr/>
            </a:pPr>
            <a:endParaRPr lang="en-US" altLang="en-US"/>
          </a:p>
        </p:txBody>
      </p:sp>
      <p:sp>
        <p:nvSpPr>
          <p:cNvPr id="3079" name="Rectangle 7"/>
          <p:cNvSpPr>
            <a:spLocks noGrp="1" noChangeArrowheads="1"/>
          </p:cNvSpPr>
          <p:nvPr>
            <p:ph type="sldNum" sz="quarter" idx="5"/>
          </p:nvPr>
        </p:nvSpPr>
        <p:spPr bwMode="auto">
          <a:xfrm>
            <a:off x="3885793" y="8848328"/>
            <a:ext cx="2972208" cy="465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2915" tIns="46459" rIns="92915" bIns="46459" numCol="1" anchor="b" anchorCtr="0" compatLnSpc="1">
            <a:prstTxWarp prst="textNoShape">
              <a:avLst/>
            </a:prstTxWarp>
          </a:bodyPr>
          <a:lstStyle>
            <a:lvl1pPr algn="r" defTabSz="928753" eaLnBrk="1" hangingPunct="1">
              <a:defRPr sz="1100" i="0"/>
            </a:lvl1pPr>
          </a:lstStyle>
          <a:p>
            <a:pPr>
              <a:defRPr/>
            </a:pPr>
            <a:fld id="{4CAB60DA-A762-479A-90F9-95C3DD5B090B}" type="slidenum">
              <a:rPr lang="en-US" altLang="en-US"/>
              <a:pPr>
                <a:defRPr/>
              </a:pPr>
              <a:t>‹#›</a:t>
            </a:fld>
            <a:endParaRPr lang="en-US" altLang="en-US"/>
          </a:p>
        </p:txBody>
      </p:sp>
    </p:spTree>
    <p:extLst>
      <p:ext uri="{BB962C8B-B14F-4D97-AF65-F5344CB8AC3E}">
        <p14:creationId xmlns:p14="http://schemas.microsoft.com/office/powerpoint/2010/main" xmlns="" val="31886936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p:spPr>
        <p:txBody>
          <a:bodyPr/>
          <a:lstStyle/>
          <a:p>
            <a:endParaRPr lang="en-US" altLang="en-US" dirty="0"/>
          </a:p>
        </p:txBody>
      </p:sp>
      <p:sp>
        <p:nvSpPr>
          <p:cNvPr id="15364" name="Slide Number Placeholder 3"/>
          <p:cNvSpPr>
            <a:spLocks noGrp="1"/>
          </p:cNvSpPr>
          <p:nvPr>
            <p:ph type="sldNum" sz="quarter" idx="5"/>
          </p:nvPr>
        </p:nvSpPr>
        <p:spPr>
          <a:noFill/>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29290" indent="-280496" defTabSz="928753">
              <a:defRPr sz="1300" i="1">
                <a:solidFill>
                  <a:schemeClr val="tx1"/>
                </a:solidFill>
                <a:latin typeface="Times New Roman" panose="02020603050405020304" pitchFamily="18" charset="0"/>
                <a:cs typeface="Arial" panose="020B0604020202020204" pitchFamily="34" charset="0"/>
              </a:defRPr>
            </a:lvl2pPr>
            <a:lvl3pPr marL="1121985" indent="-224397" defTabSz="928753">
              <a:defRPr sz="1300" i="1">
                <a:solidFill>
                  <a:schemeClr val="tx1"/>
                </a:solidFill>
                <a:latin typeface="Times New Roman" panose="02020603050405020304" pitchFamily="18" charset="0"/>
                <a:cs typeface="Arial" panose="020B0604020202020204" pitchFamily="34" charset="0"/>
              </a:defRPr>
            </a:lvl3pPr>
            <a:lvl4pPr marL="1570778" indent="-224397" defTabSz="928753">
              <a:defRPr sz="1300" i="1">
                <a:solidFill>
                  <a:schemeClr val="tx1"/>
                </a:solidFill>
                <a:latin typeface="Times New Roman" panose="02020603050405020304" pitchFamily="18" charset="0"/>
                <a:cs typeface="Arial" panose="020B0604020202020204" pitchFamily="34" charset="0"/>
              </a:defRPr>
            </a:lvl4pPr>
            <a:lvl5pPr marL="2019572" indent="-224397" defTabSz="928753">
              <a:defRPr sz="1300" i="1">
                <a:solidFill>
                  <a:schemeClr val="tx1"/>
                </a:solidFill>
                <a:latin typeface="Times New Roman" panose="02020603050405020304" pitchFamily="18" charset="0"/>
                <a:cs typeface="Arial" panose="020B0604020202020204" pitchFamily="34" charset="0"/>
              </a:defRPr>
            </a:lvl5pPr>
            <a:lvl6pPr marL="2468366" indent="-224397"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17159" indent="-224397"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365953" indent="-224397"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14747" indent="-224397"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DEFC8E80-CCBA-439B-8520-FED244B887C3}" type="slidenum">
              <a:rPr lang="en-US" altLang="en-US" sz="1100" i="0"/>
              <a:pPr/>
              <a:t>1</a:t>
            </a:fld>
            <a:endParaRPr lang="en-US" altLang="en-US" sz="1100" i="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7A9CC289-0226-4835-AC9E-4153E9100367}" type="slidenum">
              <a:rPr lang="en-US" altLang="en-US" sz="1100" i="0"/>
              <a:pPr/>
              <a:t>19</a:t>
            </a:fld>
            <a:endParaRPr lang="en-US" altLang="en-US" sz="1100" i="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46EAF507-E2D6-4B31-AF72-0EA5FA095A5B}" type="slidenum">
              <a:rPr lang="en-US" altLang="en-US" sz="1100" i="0"/>
              <a:pPr/>
              <a:t>20</a:t>
            </a:fld>
            <a:endParaRPr lang="en-US" altLang="en-US" sz="1100" i="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a:t>Neville’s Slide</a:t>
            </a:r>
          </a:p>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DF579243-3C53-4C67-9EBA-8C42BE0C64FB}" type="slidenum">
              <a:rPr lang="en-US" altLang="en-US" sz="1100" i="0"/>
              <a:pPr/>
              <a:t>21</a:t>
            </a:fld>
            <a:endParaRPr lang="en-US" altLang="en-US" sz="1100" i="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a:t>Neville’s Slide</a:t>
            </a:r>
          </a:p>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13FB06C5-B177-4D30-825B-B32A3A76FBFE}" type="slidenum">
              <a:rPr lang="en-US" altLang="en-US" sz="1100" i="0"/>
              <a:pPr/>
              <a:t>22</a:t>
            </a:fld>
            <a:endParaRPr lang="en-US" altLang="en-US" sz="1100" i="0"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12050" y="4421796"/>
            <a:ext cx="5033901" cy="4192975"/>
          </a:xfrm>
          <a:noFill/>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13FB06C5-B177-4D30-825B-B32A3A76FBFE}" type="slidenum">
              <a:rPr lang="en-US" altLang="en-US" sz="1100" i="0"/>
              <a:pPr/>
              <a:t>23</a:t>
            </a:fld>
            <a:endParaRPr lang="en-US" altLang="en-US" sz="1100" i="0"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12050" y="4421796"/>
            <a:ext cx="5033901" cy="4192975"/>
          </a:xfrm>
          <a:noFill/>
        </p:spPr>
        <p:txBody>
          <a:bodyPr/>
          <a:lstStyle/>
          <a:p>
            <a:pPr eaLnBrk="1" hangingPunct="1"/>
            <a:endParaRPr lang="en-US" altLang="en-US"/>
          </a:p>
        </p:txBody>
      </p:sp>
    </p:spTree>
    <p:extLst>
      <p:ext uri="{BB962C8B-B14F-4D97-AF65-F5344CB8AC3E}">
        <p14:creationId xmlns:p14="http://schemas.microsoft.com/office/powerpoint/2010/main" xmlns="" val="122360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CAC0E856-5C2C-426F-897F-0032285DCDC7}" type="slidenum">
              <a:rPr lang="en-US" altLang="en-US" sz="1100" i="0"/>
              <a:pPr/>
              <a:t>24</a:t>
            </a:fld>
            <a:endParaRPr lang="en-US" altLang="en-US" sz="1100" i="0"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12050" y="4421796"/>
            <a:ext cx="5033901" cy="4192975"/>
          </a:xfrm>
          <a:noFill/>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5793" y="8848328"/>
            <a:ext cx="2972208" cy="465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2915" tIns="46459" rIns="92915" bIns="46459" anchor="b"/>
          <a:lstStyle>
            <a:lvl1pPr defTabSz="946150">
              <a:defRPr sz="1400" i="1">
                <a:solidFill>
                  <a:schemeClr val="tx1"/>
                </a:solidFill>
                <a:latin typeface="Times New Roman" panose="02020603050405020304" pitchFamily="18" charset="0"/>
                <a:cs typeface="Arial" panose="020B0604020202020204" pitchFamily="34" charset="0"/>
              </a:defRPr>
            </a:lvl1pPr>
            <a:lvl2pPr marL="755650" indent="-290513" defTabSz="946150">
              <a:defRPr sz="1400" i="1">
                <a:solidFill>
                  <a:schemeClr val="tx1"/>
                </a:solidFill>
                <a:latin typeface="Times New Roman" panose="02020603050405020304" pitchFamily="18" charset="0"/>
                <a:cs typeface="Arial" panose="020B0604020202020204" pitchFamily="34" charset="0"/>
              </a:defRPr>
            </a:lvl2pPr>
            <a:lvl3pPr marL="1162050" indent="-231775" defTabSz="946150">
              <a:defRPr sz="1400" i="1">
                <a:solidFill>
                  <a:schemeClr val="tx1"/>
                </a:solidFill>
                <a:latin typeface="Times New Roman" panose="02020603050405020304" pitchFamily="18" charset="0"/>
                <a:cs typeface="Arial" panose="020B0604020202020204" pitchFamily="34" charset="0"/>
              </a:defRPr>
            </a:lvl3pPr>
            <a:lvl4pPr marL="1627188" indent="-231775" defTabSz="946150">
              <a:defRPr sz="1400" i="1">
                <a:solidFill>
                  <a:schemeClr val="tx1"/>
                </a:solidFill>
                <a:latin typeface="Times New Roman" panose="02020603050405020304" pitchFamily="18" charset="0"/>
                <a:cs typeface="Arial" panose="020B0604020202020204" pitchFamily="34" charset="0"/>
              </a:defRPr>
            </a:lvl4pPr>
            <a:lvl5pPr marL="2092325" indent="-231775" defTabSz="946150">
              <a:defRPr sz="1400" i="1">
                <a:solidFill>
                  <a:schemeClr val="tx1"/>
                </a:solidFill>
                <a:latin typeface="Times New Roman" panose="02020603050405020304" pitchFamily="18" charset="0"/>
                <a:cs typeface="Arial" panose="020B0604020202020204" pitchFamily="34" charset="0"/>
              </a:defRPr>
            </a:lvl5pPr>
            <a:lvl6pPr marL="2549525" indent="-231775" defTabSz="946150"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6pPr>
            <a:lvl7pPr marL="3006725" indent="-231775" defTabSz="946150"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7pPr>
            <a:lvl8pPr marL="3463925" indent="-231775" defTabSz="946150"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8pPr>
            <a:lvl9pPr marL="3921125" indent="-231775" defTabSz="946150"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9pPr>
          </a:lstStyle>
          <a:p>
            <a:pPr algn="r" eaLnBrk="1" hangingPunct="1"/>
            <a:fld id="{CEE99016-0AC1-4632-BC22-FE434E6647AD}" type="slidenum">
              <a:rPr lang="en-US" altLang="en-US" sz="1100" i="0"/>
              <a:pPr algn="r" eaLnBrk="1" hangingPunct="1"/>
              <a:t>25</a:t>
            </a:fld>
            <a:endParaRPr lang="en-US" altLang="en-US" sz="1100" i="0"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51297000-484A-490B-BBA7-967A37449EFF}" type="slidenum">
              <a:rPr lang="en-US" altLang="en-US" sz="1100" i="0"/>
              <a:pPr/>
              <a:t>52</a:t>
            </a:fld>
            <a:endParaRPr lang="en-US" altLang="en-US" sz="1100" i="0"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57D9F62B-BA56-4BA5-87E2-6B1CA59B3FC3}" type="slidenum">
              <a:rPr lang="en-US" altLang="en-US" sz="1100" i="0"/>
              <a:pPr/>
              <a:t>54</a:t>
            </a:fld>
            <a:endParaRPr lang="en-US" altLang="en-US" sz="1100" i="0"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2160D5BC-28EE-4DCE-B474-BAB0EDE58E0F}" type="slidenum">
              <a:rPr lang="en-US" altLang="en-US" sz="1100" i="0"/>
              <a:pPr/>
              <a:t>55</a:t>
            </a:fld>
            <a:endParaRPr lang="en-US" altLang="en-US" sz="1100" i="0"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14908B0C-58C9-4A46-A690-9853C9BC01E7}" type="slidenum">
              <a:rPr lang="en-US" altLang="en-US" sz="1100" i="0"/>
              <a:pPr/>
              <a:t>3</a:t>
            </a:fld>
            <a:endParaRPr lang="en-US" altLang="en-US" sz="1100" i="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7752EB66-7390-44ED-951E-D6D7A683B694}" type="slidenum">
              <a:rPr lang="en-US" altLang="en-US" sz="1100" i="0"/>
              <a:pPr/>
              <a:t>56</a:t>
            </a:fld>
            <a:endParaRPr lang="en-US" altLang="en-US" sz="1100" i="0" dirty="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5E8846C9-5008-48CF-935C-0064D6DDC44B}" type="slidenum">
              <a:rPr lang="en-US" altLang="en-US" sz="1100" i="0"/>
              <a:pPr/>
              <a:t>57</a:t>
            </a:fld>
            <a:endParaRPr lang="en-US" altLang="en-US" sz="1100" i="0" dirty="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B45E3EDE-462A-4754-AAD9-353C70403468}" type="slidenum">
              <a:rPr lang="en-US" altLang="en-US" sz="1100" i="0"/>
              <a:pPr/>
              <a:t>58</a:t>
            </a:fld>
            <a:endParaRPr lang="en-US" altLang="en-US" sz="1100" i="0" dirty="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9F2BF2D2-8C53-4603-838D-5308F5AF317B}" type="slidenum">
              <a:rPr lang="en-US" altLang="en-US" sz="1100" i="0"/>
              <a:pPr/>
              <a:t>59</a:t>
            </a:fld>
            <a:endParaRPr lang="en-US" altLang="en-US" sz="1100" i="0" dirty="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F0A18769-06DB-4FB8-95A9-89976CE83E30}" type="slidenum">
              <a:rPr lang="en-US" altLang="en-US" sz="1100" i="0"/>
              <a:pPr/>
              <a:t>60</a:t>
            </a:fld>
            <a:endParaRPr lang="en-US" altLang="en-US" sz="1100" i="0" dirty="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6C278FB9-8E50-48FC-94B2-D996B641A9DB}" type="slidenum">
              <a:rPr lang="en-US" altLang="en-US" sz="1100" i="0"/>
              <a:pPr/>
              <a:t>61</a:t>
            </a:fld>
            <a:endParaRPr lang="en-US" altLang="en-US" sz="1100" i="0" dirty="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F464BC95-5387-40C9-9BF7-D7749AF5877C}" type="slidenum">
              <a:rPr lang="en-US" altLang="en-US" sz="1100" i="0"/>
              <a:pPr/>
              <a:t>62</a:t>
            </a:fld>
            <a:endParaRPr lang="en-US" altLang="en-US" sz="1100" i="0" dirty="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673A109A-C1BC-4F1E-8212-A2E79F6205ED}" type="slidenum">
              <a:rPr lang="en-US" altLang="en-US" sz="1100" i="0"/>
              <a:pPr/>
              <a:t>63</a:t>
            </a:fld>
            <a:endParaRPr lang="en-US" altLang="en-US" sz="1100" i="0" dirty="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6F4B45D1-5658-4E47-B0B6-A629C745EF09}" type="slidenum">
              <a:rPr lang="en-US" altLang="en-US" sz="1100" i="0"/>
              <a:pPr/>
              <a:t>64</a:t>
            </a:fld>
            <a:endParaRPr lang="en-US" altLang="en-US" sz="1100" i="0" dirty="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BD376997-1035-43A0-82E0-8EB09B50EAF1}" type="slidenum">
              <a:rPr lang="en-US" altLang="en-US" sz="1100" i="0"/>
              <a:pPr/>
              <a:t>65</a:t>
            </a:fld>
            <a:endParaRPr lang="en-US" altLang="en-US" sz="1100" i="0" dirty="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4E54A771-A299-48F3-AA91-D1CB86E5F2AA}" type="slidenum">
              <a:rPr lang="en-US" altLang="en-US" sz="1100" i="0"/>
              <a:pPr/>
              <a:t>4</a:t>
            </a:fld>
            <a:endParaRPr lang="en-US" altLang="en-US" sz="1100" i="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1D4DD35D-BD2E-4499-993A-80B84CAF7DB6}" type="slidenum">
              <a:rPr lang="en-US" altLang="en-US" sz="1100" i="0"/>
              <a:pPr/>
              <a:t>66</a:t>
            </a:fld>
            <a:endParaRPr lang="en-US" altLang="en-US" sz="1100" i="0" dirty="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A7A9D5F7-8008-4B1A-A298-3041A53D1515}" type="slidenum">
              <a:rPr lang="en-US" altLang="en-US" sz="1100" i="0"/>
              <a:pPr/>
              <a:t>67</a:t>
            </a:fld>
            <a:endParaRPr lang="en-US" altLang="en-US" sz="1100" i="0" dirty="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BD1043F1-9426-4DA8-8A05-579D8F9D43CC}" type="slidenum">
              <a:rPr lang="en-US" altLang="en-US" sz="1100" i="0"/>
              <a:pPr/>
              <a:t>68</a:t>
            </a:fld>
            <a:endParaRPr lang="en-US" altLang="en-US" sz="1100" i="0" dirty="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A16AF66F-4759-4222-B69F-0CC7BA9D279F}" type="slidenum">
              <a:rPr lang="en-US" altLang="en-US" sz="1100" i="0"/>
              <a:pPr/>
              <a:t>71</a:t>
            </a:fld>
            <a:endParaRPr lang="en-US" altLang="en-US" sz="1100" i="0" dirty="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809BDE24-C137-4C8D-B1EA-616F4AEBCFD9}" type="slidenum">
              <a:rPr lang="en-US" altLang="en-US" sz="1100" i="0"/>
              <a:pPr/>
              <a:t>73</a:t>
            </a:fld>
            <a:endParaRPr lang="en-US" altLang="en-US" sz="1100" i="0" dirty="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7A354549-B964-4D70-9288-2C3CF4C8DE3C}" type="slidenum">
              <a:rPr lang="en-US" altLang="en-US" sz="1100" i="0"/>
              <a:pPr/>
              <a:t>74</a:t>
            </a:fld>
            <a:endParaRPr lang="en-US" altLang="en-US" sz="1100" i="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32A719B6-5D53-4DFD-8298-B64351C8A803}" type="slidenum">
              <a:rPr lang="en-US" altLang="en-US" sz="1100" i="0"/>
              <a:pPr/>
              <a:t>75</a:t>
            </a:fld>
            <a:endParaRPr lang="en-US" altLang="en-US" sz="1100" i="0" dirty="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xmlns="" val="4952936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A26211EA-5AF0-4D70-9396-04292E1C892F}" type="slidenum">
              <a:rPr lang="en-US" altLang="en-US" sz="1100" i="0"/>
              <a:pPr/>
              <a:t>76</a:t>
            </a:fld>
            <a:endParaRPr lang="en-US" altLang="en-US" sz="1100" i="0" dirty="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977BA2AE-239D-44AD-83FF-B629B2CA377D}" type="slidenum">
              <a:rPr lang="en-US" altLang="en-US" sz="1100" i="0"/>
              <a:pPr/>
              <a:t>77</a:t>
            </a:fld>
            <a:endParaRPr lang="en-US" altLang="en-US" sz="1100" i="0" dirty="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B50EB3C2-0CDB-40C2-A6A4-1C7969C1EB46}" type="slidenum">
              <a:rPr lang="en-US" altLang="en-US" sz="1100" i="0"/>
              <a:pPr/>
              <a:t>78</a:t>
            </a:fld>
            <a:endParaRPr lang="en-US" altLang="en-US" sz="1100" i="0" dirty="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8876553F-8F02-479B-A53D-9B4B717F0E14}" type="slidenum">
              <a:rPr lang="en-US" altLang="en-US" sz="1100" i="0"/>
              <a:pPr/>
              <a:t>10</a:t>
            </a:fld>
            <a:endParaRPr lang="en-US" altLang="en-US" sz="1100" i="0"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46FAED59-B71B-418F-A5E8-937465C02C2F}" type="slidenum">
              <a:rPr lang="en-US" altLang="en-US" sz="1100" i="0"/>
              <a:pPr/>
              <a:t>80</a:t>
            </a:fld>
            <a:endParaRPr lang="en-US" altLang="en-US" sz="1100" i="0" dirty="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xmlns="" val="15920849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BB062263-BD47-4AFD-BA4C-209763420190}" type="slidenum">
              <a:rPr lang="en-US" altLang="en-US" sz="1100" i="0"/>
              <a:pPr/>
              <a:t>81</a:t>
            </a:fld>
            <a:endParaRPr lang="en-US" altLang="en-US" sz="1100" i="0" dirty="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US" altLang="en-US"/>
          </a:p>
        </p:txBody>
      </p:sp>
      <p:sp>
        <p:nvSpPr>
          <p:cNvPr id="148484" name="Slide Number Placeholder 3"/>
          <p:cNvSpPr>
            <a:spLocks noGrp="1"/>
          </p:cNvSpPr>
          <p:nvPr>
            <p:ph type="sldNum" sz="quarter" idx="5"/>
          </p:nvPr>
        </p:nvSpPr>
        <p:spPr>
          <a:noFill/>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29290" indent="-280496" defTabSz="928753">
              <a:defRPr sz="1300" i="1">
                <a:solidFill>
                  <a:schemeClr val="tx1"/>
                </a:solidFill>
                <a:latin typeface="Times New Roman" panose="02020603050405020304" pitchFamily="18" charset="0"/>
                <a:cs typeface="Arial" panose="020B0604020202020204" pitchFamily="34" charset="0"/>
              </a:defRPr>
            </a:lvl2pPr>
            <a:lvl3pPr marL="1121985" indent="-224397" defTabSz="928753">
              <a:defRPr sz="1300" i="1">
                <a:solidFill>
                  <a:schemeClr val="tx1"/>
                </a:solidFill>
                <a:latin typeface="Times New Roman" panose="02020603050405020304" pitchFamily="18" charset="0"/>
                <a:cs typeface="Arial" panose="020B0604020202020204" pitchFamily="34" charset="0"/>
              </a:defRPr>
            </a:lvl3pPr>
            <a:lvl4pPr marL="1570778" indent="-224397" defTabSz="928753">
              <a:defRPr sz="1300" i="1">
                <a:solidFill>
                  <a:schemeClr val="tx1"/>
                </a:solidFill>
                <a:latin typeface="Times New Roman" panose="02020603050405020304" pitchFamily="18" charset="0"/>
                <a:cs typeface="Arial" panose="020B0604020202020204" pitchFamily="34" charset="0"/>
              </a:defRPr>
            </a:lvl4pPr>
            <a:lvl5pPr marL="2019572" indent="-224397" defTabSz="928753">
              <a:defRPr sz="1300" i="1">
                <a:solidFill>
                  <a:schemeClr val="tx1"/>
                </a:solidFill>
                <a:latin typeface="Times New Roman" panose="02020603050405020304" pitchFamily="18" charset="0"/>
                <a:cs typeface="Arial" panose="020B0604020202020204" pitchFamily="34" charset="0"/>
              </a:defRPr>
            </a:lvl5pPr>
            <a:lvl6pPr marL="2468366" indent="-224397"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17159" indent="-224397"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365953" indent="-224397"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14747" indent="-224397"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6E210981-753C-4620-B573-34C6110770F1}" type="slidenum">
              <a:rPr lang="en-US" altLang="en-US" sz="1100" i="0"/>
              <a:pPr/>
              <a:t>86</a:t>
            </a:fld>
            <a:endParaRPr lang="en-US" altLang="en-US" sz="1100" i="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3413E111-0727-4B23-A8CC-FF4B07611F4E}" type="slidenum">
              <a:rPr lang="en-US" altLang="en-US" sz="1100" i="0"/>
              <a:pPr/>
              <a:t>90</a:t>
            </a:fld>
            <a:endParaRPr lang="en-US" altLang="en-US" sz="1100" i="0" dirty="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296801B4-8456-474E-87CC-1CCD00B4BC68}" type="slidenum">
              <a:rPr lang="en-US" altLang="en-US" sz="1100" i="0"/>
              <a:pPr/>
              <a:t>91</a:t>
            </a:fld>
            <a:endParaRPr lang="en-US" altLang="en-US" sz="1100" i="0"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13170">
              <a:spcBef>
                <a:spcPct val="30000"/>
              </a:spcBef>
              <a:defRPr kumimoji="1" sz="1100">
                <a:solidFill>
                  <a:schemeClr val="tx1"/>
                </a:solidFill>
                <a:latin typeface="Times New Roman" panose="02020603050405020304" pitchFamily="18" charset="0"/>
              </a:defRPr>
            </a:lvl1pPr>
            <a:lvl2pPr marL="729290" indent="-280496" defTabSz="913170">
              <a:spcBef>
                <a:spcPct val="30000"/>
              </a:spcBef>
              <a:defRPr kumimoji="1" sz="1100">
                <a:solidFill>
                  <a:schemeClr val="tx1"/>
                </a:solidFill>
                <a:latin typeface="Times New Roman" panose="02020603050405020304" pitchFamily="18" charset="0"/>
              </a:defRPr>
            </a:lvl2pPr>
            <a:lvl3pPr marL="1121985" indent="-224397" defTabSz="913170">
              <a:spcBef>
                <a:spcPct val="30000"/>
              </a:spcBef>
              <a:defRPr kumimoji="1" sz="1100">
                <a:solidFill>
                  <a:schemeClr val="tx1"/>
                </a:solidFill>
                <a:latin typeface="Times New Roman" panose="02020603050405020304" pitchFamily="18" charset="0"/>
              </a:defRPr>
            </a:lvl3pPr>
            <a:lvl4pPr marL="1570778" indent="-224397" defTabSz="913170">
              <a:spcBef>
                <a:spcPct val="30000"/>
              </a:spcBef>
              <a:defRPr kumimoji="1" sz="1100">
                <a:solidFill>
                  <a:schemeClr val="tx1"/>
                </a:solidFill>
                <a:latin typeface="Times New Roman" panose="02020603050405020304" pitchFamily="18" charset="0"/>
              </a:defRPr>
            </a:lvl4pPr>
            <a:lvl5pPr marL="2019572" indent="-224397" defTabSz="913170">
              <a:spcBef>
                <a:spcPct val="30000"/>
              </a:spcBef>
              <a:defRPr kumimoji="1" sz="1100">
                <a:solidFill>
                  <a:schemeClr val="tx1"/>
                </a:solidFill>
                <a:latin typeface="Times New Roman" panose="02020603050405020304" pitchFamily="18" charset="0"/>
              </a:defRPr>
            </a:lvl5pPr>
            <a:lvl6pPr marL="2468366" indent="-224397" defTabSz="913170" eaLnBrk="0" fontAlgn="base" hangingPunct="0">
              <a:spcBef>
                <a:spcPct val="30000"/>
              </a:spcBef>
              <a:spcAft>
                <a:spcPct val="0"/>
              </a:spcAft>
              <a:defRPr kumimoji="1" sz="1100">
                <a:solidFill>
                  <a:schemeClr val="tx1"/>
                </a:solidFill>
                <a:latin typeface="Times New Roman" panose="02020603050405020304" pitchFamily="18" charset="0"/>
              </a:defRPr>
            </a:lvl6pPr>
            <a:lvl7pPr marL="2917159" indent="-224397" defTabSz="913170" eaLnBrk="0" fontAlgn="base" hangingPunct="0">
              <a:spcBef>
                <a:spcPct val="30000"/>
              </a:spcBef>
              <a:spcAft>
                <a:spcPct val="0"/>
              </a:spcAft>
              <a:defRPr kumimoji="1" sz="1100">
                <a:solidFill>
                  <a:schemeClr val="tx1"/>
                </a:solidFill>
                <a:latin typeface="Times New Roman" panose="02020603050405020304" pitchFamily="18" charset="0"/>
              </a:defRPr>
            </a:lvl7pPr>
            <a:lvl8pPr marL="3365953" indent="-224397" defTabSz="913170" eaLnBrk="0" fontAlgn="base" hangingPunct="0">
              <a:spcBef>
                <a:spcPct val="30000"/>
              </a:spcBef>
              <a:spcAft>
                <a:spcPct val="0"/>
              </a:spcAft>
              <a:defRPr kumimoji="1" sz="1100">
                <a:solidFill>
                  <a:schemeClr val="tx1"/>
                </a:solidFill>
                <a:latin typeface="Times New Roman" panose="02020603050405020304" pitchFamily="18" charset="0"/>
              </a:defRPr>
            </a:lvl8pPr>
            <a:lvl9pPr marL="3814747" indent="-224397" defTabSz="913170" eaLnBrk="0" fontAlgn="base" hangingPunct="0">
              <a:spcBef>
                <a:spcPct val="30000"/>
              </a:spcBef>
              <a:spcAft>
                <a:spcPct val="0"/>
              </a:spcAft>
              <a:defRPr kumimoji="1" sz="1100">
                <a:solidFill>
                  <a:schemeClr val="tx1"/>
                </a:solidFill>
                <a:latin typeface="Times New Roman" panose="02020603050405020304" pitchFamily="18" charset="0"/>
              </a:defRPr>
            </a:lvl9pPr>
          </a:lstStyle>
          <a:p>
            <a:pPr>
              <a:spcBef>
                <a:spcPct val="0"/>
              </a:spcBef>
            </a:pPr>
            <a:fld id="{4AC52870-36A5-4795-837C-15A5FF27915C}" type="slidenum">
              <a:rPr kumimoji="0" lang="en-US" altLang="en-US" smtClean="0"/>
              <a:pPr>
                <a:spcBef>
                  <a:spcPct val="0"/>
                </a:spcBef>
              </a:pPr>
              <a:t>11</a:t>
            </a:fld>
            <a:endParaRPr kumimoji="0"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eaLnBrk="1" hangingPunct="1"/>
            <a:endParaRPr lang="en-US" altLang="en-US" i="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C97C4EE4-6A63-409E-80B0-4AC44C725910}" type="slidenum">
              <a:rPr lang="en-US" altLang="en-US" sz="1100" i="0"/>
              <a:pPr/>
              <a:t>15</a:t>
            </a:fld>
            <a:endParaRPr lang="en-US" altLang="en-US" sz="1100" i="0"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altLang="en-US"/>
              <a:t>Neville’s Slide</a:t>
            </a:r>
          </a:p>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7FC6756A-AC70-469B-9251-76C4EDFE3F7D}" type="slidenum">
              <a:rPr lang="en-US" altLang="en-US" sz="1100" i="0"/>
              <a:pPr/>
              <a:t>16</a:t>
            </a:fld>
            <a:endParaRPr lang="en-US" altLang="en-US" sz="1100" i="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a:t>Neville’s Slide</a:t>
            </a:r>
          </a:p>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269AE6B8-F8BF-4F7F-8B7F-D2C11A0CBC6A}" type="slidenum">
              <a:rPr lang="en-US" altLang="en-US" sz="1100" i="0"/>
              <a:pPr/>
              <a:t>17</a:t>
            </a:fld>
            <a:endParaRPr lang="en-US" altLang="en-US" sz="1100" i="0"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786BDB78-5730-4400-A536-51571765E6B0}" type="slidenum">
              <a:rPr lang="en-US" altLang="en-US" sz="1100" i="0"/>
              <a:pPr/>
              <a:t>18</a:t>
            </a:fld>
            <a:endParaRPr lang="en-US" altLang="en-US" sz="1100" i="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a:t>Neville’s Slide</a:t>
            </a:r>
          </a:p>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5A4383-D7C4-4A23-893F-A5AEF5D4D107}" type="slidenum">
              <a:rPr lang="en-US" altLang="en-US"/>
              <a:pPr>
                <a:defRPr/>
              </a:pPr>
              <a:t>‹#›</a:t>
            </a:fld>
            <a:endParaRPr lang="en-US" altLang="en-US"/>
          </a:p>
        </p:txBody>
      </p:sp>
    </p:spTree>
    <p:extLst>
      <p:ext uri="{BB962C8B-B14F-4D97-AF65-F5344CB8AC3E}">
        <p14:creationId xmlns:p14="http://schemas.microsoft.com/office/powerpoint/2010/main" xmlns="" val="3208301831"/>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7817C2-6B62-4297-AF19-07A3B97D7D65}" type="slidenum">
              <a:rPr lang="en-US" altLang="en-US"/>
              <a:pPr>
                <a:defRPr/>
              </a:pPr>
              <a:t>‹#›</a:t>
            </a:fld>
            <a:endParaRPr lang="en-US" altLang="en-US"/>
          </a:p>
        </p:txBody>
      </p:sp>
    </p:spTree>
    <p:extLst>
      <p:ext uri="{BB962C8B-B14F-4D97-AF65-F5344CB8AC3E}">
        <p14:creationId xmlns:p14="http://schemas.microsoft.com/office/powerpoint/2010/main" xmlns="" val="2024722551"/>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1D8DE3-BF4E-4FC8-9B00-73BFFBA74ED5}" type="slidenum">
              <a:rPr lang="en-US" altLang="en-US"/>
              <a:pPr>
                <a:defRPr/>
              </a:pPr>
              <a:t>‹#›</a:t>
            </a:fld>
            <a:endParaRPr lang="en-US" altLang="en-US"/>
          </a:p>
        </p:txBody>
      </p:sp>
    </p:spTree>
    <p:extLst>
      <p:ext uri="{BB962C8B-B14F-4D97-AF65-F5344CB8AC3E}">
        <p14:creationId xmlns:p14="http://schemas.microsoft.com/office/powerpoint/2010/main" xmlns="" val="3143869904"/>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A18C07C-06DD-4834-8EB8-FF82EB2419F0}" type="slidenum">
              <a:rPr lang="en-US" altLang="en-US"/>
              <a:pPr>
                <a:defRPr/>
              </a:pPr>
              <a:t>‹#›</a:t>
            </a:fld>
            <a:endParaRPr lang="en-US" altLang="en-US"/>
          </a:p>
        </p:txBody>
      </p:sp>
    </p:spTree>
    <p:extLst>
      <p:ext uri="{BB962C8B-B14F-4D97-AF65-F5344CB8AC3E}">
        <p14:creationId xmlns:p14="http://schemas.microsoft.com/office/powerpoint/2010/main" xmlns="" val="3526829053"/>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F5901D-1CAD-4BDC-AEC9-60C771A610C2}" type="slidenum">
              <a:rPr lang="en-US" altLang="en-US"/>
              <a:pPr>
                <a:defRPr/>
              </a:pPr>
              <a:t>‹#›</a:t>
            </a:fld>
            <a:endParaRPr lang="en-US" altLang="en-US"/>
          </a:p>
        </p:txBody>
      </p:sp>
    </p:spTree>
    <p:extLst>
      <p:ext uri="{BB962C8B-B14F-4D97-AF65-F5344CB8AC3E}">
        <p14:creationId xmlns:p14="http://schemas.microsoft.com/office/powerpoint/2010/main" xmlns="" val="3019947186"/>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A2295BE-BD5D-47C9-837F-16EE04FD684F}" type="slidenum">
              <a:rPr lang="en-US" altLang="en-US"/>
              <a:pPr>
                <a:defRPr/>
              </a:pPr>
              <a:t>‹#›</a:t>
            </a:fld>
            <a:endParaRPr lang="en-US" altLang="en-US"/>
          </a:p>
        </p:txBody>
      </p:sp>
    </p:spTree>
    <p:extLst>
      <p:ext uri="{BB962C8B-B14F-4D97-AF65-F5344CB8AC3E}">
        <p14:creationId xmlns:p14="http://schemas.microsoft.com/office/powerpoint/2010/main" xmlns="" val="868964882"/>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014D85-33C8-4D27-B3E6-89A3EB8B1F01}" type="slidenum">
              <a:rPr lang="en-US" altLang="en-US"/>
              <a:pPr>
                <a:defRPr/>
              </a:pPr>
              <a:t>‹#›</a:t>
            </a:fld>
            <a:endParaRPr lang="en-US" altLang="en-US"/>
          </a:p>
        </p:txBody>
      </p:sp>
    </p:spTree>
    <p:extLst>
      <p:ext uri="{BB962C8B-B14F-4D97-AF65-F5344CB8AC3E}">
        <p14:creationId xmlns:p14="http://schemas.microsoft.com/office/powerpoint/2010/main" xmlns="" val="2927743628"/>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082C2C-DE14-4A9C-96D3-6356E0C44D76}" type="slidenum">
              <a:rPr lang="en-US" altLang="en-US"/>
              <a:pPr>
                <a:defRPr/>
              </a:pPr>
              <a:t>‹#›</a:t>
            </a:fld>
            <a:endParaRPr lang="en-US" altLang="en-US"/>
          </a:p>
        </p:txBody>
      </p:sp>
    </p:spTree>
    <p:extLst>
      <p:ext uri="{BB962C8B-B14F-4D97-AF65-F5344CB8AC3E}">
        <p14:creationId xmlns:p14="http://schemas.microsoft.com/office/powerpoint/2010/main" xmlns="" val="397330339"/>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DFF924-BC29-4935-98AE-4D78D9E0D2AC}" type="slidenum">
              <a:rPr lang="en-US" altLang="en-US"/>
              <a:pPr>
                <a:defRPr/>
              </a:pPr>
              <a:t>‹#›</a:t>
            </a:fld>
            <a:endParaRPr lang="en-US" altLang="en-US"/>
          </a:p>
        </p:txBody>
      </p:sp>
    </p:spTree>
    <p:extLst>
      <p:ext uri="{BB962C8B-B14F-4D97-AF65-F5344CB8AC3E}">
        <p14:creationId xmlns:p14="http://schemas.microsoft.com/office/powerpoint/2010/main" xmlns="" val="2826242018"/>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9B02F9E-69A3-4D50-B54B-65CD0C1F0F75}" type="slidenum">
              <a:rPr lang="en-US" altLang="en-US"/>
              <a:pPr>
                <a:defRPr/>
              </a:pPr>
              <a:t>‹#›</a:t>
            </a:fld>
            <a:endParaRPr lang="en-US" altLang="en-US"/>
          </a:p>
        </p:txBody>
      </p:sp>
    </p:spTree>
    <p:extLst>
      <p:ext uri="{BB962C8B-B14F-4D97-AF65-F5344CB8AC3E}">
        <p14:creationId xmlns:p14="http://schemas.microsoft.com/office/powerpoint/2010/main" xmlns="" val="1283350828"/>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647347-2611-4334-98A2-CB5B43011C57}" type="slidenum">
              <a:rPr lang="en-US" altLang="en-US"/>
              <a:pPr>
                <a:defRPr/>
              </a:pPr>
              <a:t>‹#›</a:t>
            </a:fld>
            <a:endParaRPr lang="en-US" altLang="en-US"/>
          </a:p>
        </p:txBody>
      </p:sp>
    </p:spTree>
    <p:extLst>
      <p:ext uri="{BB962C8B-B14F-4D97-AF65-F5344CB8AC3E}">
        <p14:creationId xmlns:p14="http://schemas.microsoft.com/office/powerpoint/2010/main" xmlns="" val="2560115321"/>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8CC5A8-4E94-4A75-8401-481876ACF85D}" type="slidenum">
              <a:rPr lang="en-US" altLang="en-US"/>
              <a:pPr>
                <a:defRPr/>
              </a:pPr>
              <a:t>‹#›</a:t>
            </a:fld>
            <a:endParaRPr lang="en-US" altLang="en-US"/>
          </a:p>
        </p:txBody>
      </p:sp>
    </p:spTree>
    <p:extLst>
      <p:ext uri="{BB962C8B-B14F-4D97-AF65-F5344CB8AC3E}">
        <p14:creationId xmlns:p14="http://schemas.microsoft.com/office/powerpoint/2010/main" xmlns="" val="2064558933"/>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3258656C-0B08-4C34-879B-A7B7B7D2FAC2}" type="slidenum">
              <a:rPr lang="en-US" altLang="en-US" smtClean="0"/>
              <a:pPr>
                <a:defRPr/>
              </a:pPr>
              <a:t>‹#›</a:t>
            </a:fld>
            <a:endParaRPr lang="en-US" alt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361688" y="1026372"/>
            <a:ext cx="457200" cy="441325"/>
          </a:xfrm>
        </p:spPr>
        <p:txBody>
          <a:bodyPr/>
          <a:lstStyle/>
          <a:p>
            <a:pPr>
              <a:defRPr/>
            </a:pPr>
            <a:fld id="{D7DB2576-5254-4674-9889-6396A928C7D6}" type="slidenum">
              <a:rPr lang="en-US" altLang="en-US" smtClean="0"/>
              <a:pPr>
                <a:defRPr/>
              </a:pPr>
              <a:t>‹#›</a:t>
            </a:fld>
            <a:endParaRPr lang="en-US" alt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95434B42-8F9A-4CF7-A934-D2C870EBC67F}" type="slidenum">
              <a:rPr lang="en-US" altLang="en-US" smtClean="0"/>
              <a:pPr>
                <a:defRPr/>
              </a:pPr>
              <a:t>‹#›</a:t>
            </a:fld>
            <a:endParaRPr lang="en-US" alt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6AC2700-B07B-48C6-9BCB-0A1E42B544C1}" type="slidenum">
              <a:rPr lang="en-US" altLang="en-US" smtClean="0"/>
              <a:pPr>
                <a:defRPr/>
              </a:pPr>
              <a:t>‹#›</a:t>
            </a:fld>
            <a:endParaRPr lang="en-US" alt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DC7260D9-5DD0-4D38-8AD8-1967FFDB3366}" type="slidenum">
              <a:rPr lang="en-US" altLang="en-US" smtClean="0"/>
              <a:pPr>
                <a:defRPr/>
              </a:pPr>
              <a:t>‹#›</a:t>
            </a:fld>
            <a:endParaRPr lang="en-US" alt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343400" y="1036020"/>
            <a:ext cx="457200" cy="441325"/>
          </a:xfrm>
        </p:spPr>
        <p:txBody>
          <a:bodyPr/>
          <a:lstStyle/>
          <a:p>
            <a:pPr>
              <a:defRPr/>
            </a:pPr>
            <a:fld id="{8DB0B3A8-EC94-4C6B-85FA-BF438D1D92F4}" type="slidenum">
              <a:rPr lang="en-US" altLang="en-US" smtClean="0"/>
              <a:pPr>
                <a:defRPr/>
              </a:pPr>
              <a:t>‹#›</a:t>
            </a:fld>
            <a:endParaRPr lang="en-US" altLang="en-US"/>
          </a:p>
        </p:txBody>
      </p:sp>
    </p:spTree>
  </p:cSld>
  <p:clrMapOvr>
    <a:masterClrMapping/>
  </p:clrMapOvr>
  <p:transition>
    <p:random/>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1D20D5F3-203C-4EC7-9960-ED242E871232}" type="slidenum">
              <a:rPr lang="en-US" altLang="en-US" smtClean="0"/>
              <a:pPr>
                <a:defRPr/>
              </a:pPr>
              <a:t>‹#›</a:t>
            </a:fld>
            <a:endParaRPr lang="en-US" altLang="en-US"/>
          </a:p>
        </p:txBody>
      </p:sp>
    </p:spTree>
  </p:cSld>
  <p:clrMapOvr>
    <a:masterClrMapping/>
  </p:clrMapOvr>
  <p:transition>
    <p:random/>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769E4B0F-A4BF-4F0A-9CAE-DE14B03AEE74}" type="slidenum">
              <a:rPr lang="en-US" altLang="en-US" smtClean="0"/>
              <a:pPr>
                <a:defRPr/>
              </a:pPr>
              <a:t>‹#›</a:t>
            </a:fld>
            <a:endParaRPr lang="en-US" alt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F62BD276-620F-4BBD-A791-6A6D47AEB2E9}" type="slidenum">
              <a:rPr lang="en-US" altLang="en-US" smtClean="0"/>
              <a:pPr>
                <a:defRPr/>
              </a:pPr>
              <a:t>‹#›</a:t>
            </a:fld>
            <a:endParaRPr lang="en-US" alt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endParaRPr lang="en-US"/>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a:p>
        </p:txBody>
      </p:sp>
    </p:spTree>
  </p:cSld>
  <p:clrMapOvr>
    <a:masterClrMapping/>
  </p:clrMapOvr>
  <p:transition>
    <p:random/>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E00D163-C824-425C-8C0F-7F0DAB875379}" type="slidenum">
              <a:rPr lang="en-US" altLang="en-US" smtClean="0"/>
              <a:pPr>
                <a:defRPr/>
              </a:pPr>
              <a:t>‹#›</a:t>
            </a:fld>
            <a:endParaRPr lang="en-US" altLang="en-US"/>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B72A70-C4E6-4FD1-B80B-23DB995B1602}" type="slidenum">
              <a:rPr lang="en-US" altLang="en-US"/>
              <a:pPr>
                <a:defRPr/>
              </a:pPr>
              <a:t>‹#›</a:t>
            </a:fld>
            <a:endParaRPr lang="en-US" altLang="en-US"/>
          </a:p>
        </p:txBody>
      </p:sp>
    </p:spTree>
    <p:extLst>
      <p:ext uri="{BB962C8B-B14F-4D97-AF65-F5344CB8AC3E}">
        <p14:creationId xmlns:p14="http://schemas.microsoft.com/office/powerpoint/2010/main" xmlns="" val="4229374563"/>
      </p:ext>
    </p:extLst>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0CD29CFA-F736-4539-9FE7-641AEC71DF3A}" type="slidenum">
              <a:rPr lang="en-US" altLang="en-US" smtClean="0"/>
              <a:pPr>
                <a:defRPr/>
              </a:pPr>
              <a:t>‹#›</a:t>
            </a:fld>
            <a:endParaRPr lang="en-US" alt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CF27C77F-54CE-4EC5-9874-A8A0FB1005B0}" type="slidenum">
              <a:rPr lang="en-US" altLang="en-US"/>
              <a:pPr>
                <a:defRPr/>
              </a:pPr>
              <a:t>‹#›</a:t>
            </a:fld>
            <a:endParaRPr lang="en-US" altLang="en-US"/>
          </a:p>
        </p:txBody>
      </p:sp>
    </p:spTree>
    <p:extLst>
      <p:ext uri="{BB962C8B-B14F-4D97-AF65-F5344CB8AC3E}">
        <p14:creationId xmlns:p14="http://schemas.microsoft.com/office/powerpoint/2010/main" xmlns="" val="2420421506"/>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rtlCol="0">
            <a:normAutofit/>
          </a:bodyPr>
          <a:lstStyle/>
          <a:p>
            <a:pPr lvl="0"/>
            <a:endParaRPr lang="en-US" noProof="0"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08276B-E859-4E07-B9C9-7A4844F18C68}" type="slidenum">
              <a:rPr lang="en-US" altLang="en-US"/>
              <a:pPr>
                <a:defRPr/>
              </a:pPr>
              <a:t>‹#›</a:t>
            </a:fld>
            <a:endParaRPr lang="en-US" altLang="en-US"/>
          </a:p>
        </p:txBody>
      </p:sp>
    </p:spTree>
    <p:extLst>
      <p:ext uri="{BB962C8B-B14F-4D97-AF65-F5344CB8AC3E}">
        <p14:creationId xmlns:p14="http://schemas.microsoft.com/office/powerpoint/2010/main" xmlns="" val="1287855453"/>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2AA3912-E8FE-403E-A37B-FA0091316C2C}" type="slidenum">
              <a:rPr lang="en-US" altLang="en-US"/>
              <a:pPr>
                <a:defRPr/>
              </a:pPr>
              <a:t>‹#›</a:t>
            </a:fld>
            <a:endParaRPr lang="en-US" altLang="en-US"/>
          </a:p>
        </p:txBody>
      </p:sp>
    </p:spTree>
    <p:extLst>
      <p:ext uri="{BB962C8B-B14F-4D97-AF65-F5344CB8AC3E}">
        <p14:creationId xmlns:p14="http://schemas.microsoft.com/office/powerpoint/2010/main" xmlns="" val="4145885866"/>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B9551F-CB12-419C-AE3B-F2344CBD0771}" type="slidenum">
              <a:rPr lang="en-US" altLang="en-US"/>
              <a:pPr>
                <a:defRPr/>
              </a:pPr>
              <a:t>‹#›</a:t>
            </a:fld>
            <a:endParaRPr lang="en-US" altLang="en-US"/>
          </a:p>
        </p:txBody>
      </p:sp>
    </p:spTree>
    <p:extLst>
      <p:ext uri="{BB962C8B-B14F-4D97-AF65-F5344CB8AC3E}">
        <p14:creationId xmlns:p14="http://schemas.microsoft.com/office/powerpoint/2010/main" xmlns="" val="199410258"/>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C937AF-18B2-4A89-AB9B-F1D0D2751981}" type="slidenum">
              <a:rPr lang="en-US" altLang="en-US"/>
              <a:pPr>
                <a:defRPr/>
              </a:pPr>
              <a:t>‹#›</a:t>
            </a:fld>
            <a:endParaRPr lang="en-US" altLang="en-US"/>
          </a:p>
        </p:txBody>
      </p:sp>
    </p:spTree>
    <p:extLst>
      <p:ext uri="{BB962C8B-B14F-4D97-AF65-F5344CB8AC3E}">
        <p14:creationId xmlns:p14="http://schemas.microsoft.com/office/powerpoint/2010/main" xmlns="" val="3789359330"/>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DBA58DB-0456-4484-8DCB-177E69BCDCD8}" type="slidenum">
              <a:rPr lang="en-US" altLang="en-US"/>
              <a:pPr>
                <a:defRPr/>
              </a:pPr>
              <a:t>‹#›</a:t>
            </a:fld>
            <a:endParaRPr lang="en-US" altLang="en-US"/>
          </a:p>
        </p:txBody>
      </p:sp>
    </p:spTree>
    <p:extLst>
      <p:ext uri="{BB962C8B-B14F-4D97-AF65-F5344CB8AC3E}">
        <p14:creationId xmlns:p14="http://schemas.microsoft.com/office/powerpoint/2010/main" xmlns="" val="1088078453"/>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E40E7A5-9E54-46FF-A87F-896C80315E6C}" type="slidenum">
              <a:rPr lang="en-US" altLang="en-US"/>
              <a:pPr>
                <a:defRPr/>
              </a:pPr>
              <a:t>‹#›</a:t>
            </a:fld>
            <a:endParaRPr lang="en-US" altLang="en-US"/>
          </a:p>
        </p:txBody>
      </p:sp>
    </p:spTree>
    <p:extLst>
      <p:ext uri="{BB962C8B-B14F-4D97-AF65-F5344CB8AC3E}">
        <p14:creationId xmlns:p14="http://schemas.microsoft.com/office/powerpoint/2010/main" xmlns="" val="3602284534"/>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4E5E8EB-8F2C-4042-A587-3248346A3648}" type="slidenum">
              <a:rPr lang="en-US" altLang="en-US"/>
              <a:pPr>
                <a:defRPr/>
              </a:pPr>
              <a:t>‹#›</a:t>
            </a:fld>
            <a:endParaRPr lang="en-US" altLang="en-US"/>
          </a:p>
        </p:txBody>
      </p:sp>
    </p:spTree>
    <p:extLst>
      <p:ext uri="{BB962C8B-B14F-4D97-AF65-F5344CB8AC3E}">
        <p14:creationId xmlns:p14="http://schemas.microsoft.com/office/powerpoint/2010/main" xmlns="" val="2408314495"/>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37B798-306A-442F-AF1E-63D1C4E5D831}" type="slidenum">
              <a:rPr lang="en-US" altLang="en-US"/>
              <a:pPr>
                <a:defRPr/>
              </a:pPr>
              <a:t>‹#›</a:t>
            </a:fld>
            <a:endParaRPr lang="en-US" altLang="en-US"/>
          </a:p>
        </p:txBody>
      </p:sp>
    </p:spTree>
    <p:extLst>
      <p:ext uri="{BB962C8B-B14F-4D97-AF65-F5344CB8AC3E}">
        <p14:creationId xmlns:p14="http://schemas.microsoft.com/office/powerpoint/2010/main" xmlns="" val="1315022771"/>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CC5C48-8285-410E-BAB4-F2FA3390EA4A}" type="slidenum">
              <a:rPr lang="en-US" altLang="en-US"/>
              <a:pPr>
                <a:defRPr/>
              </a:pPr>
              <a:t>‹#›</a:t>
            </a:fld>
            <a:endParaRPr lang="en-US" altLang="en-US"/>
          </a:p>
        </p:txBody>
      </p:sp>
    </p:spTree>
    <p:extLst>
      <p:ext uri="{BB962C8B-B14F-4D97-AF65-F5344CB8AC3E}">
        <p14:creationId xmlns:p14="http://schemas.microsoft.com/office/powerpoint/2010/main" xmlns="" val="2562303491"/>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FF"/>
            </a:gs>
            <a:gs pos="100000">
              <a:srgbClr val="99CC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i="0">
                <a:effectLs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i="0">
                <a:effectLs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i="0"/>
            </a:lvl1pPr>
          </a:lstStyle>
          <a:p>
            <a:pPr>
              <a:defRPr/>
            </a:pPr>
            <a:fld id="{0A5FE586-3EA2-420A-865D-FB730C567BD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03" r:id="rId1"/>
    <p:sldLayoutId id="2147485004" r:id="rId2"/>
    <p:sldLayoutId id="2147485005" r:id="rId3"/>
    <p:sldLayoutId id="2147485006" r:id="rId4"/>
    <p:sldLayoutId id="2147485007" r:id="rId5"/>
    <p:sldLayoutId id="2147485008" r:id="rId6"/>
    <p:sldLayoutId id="2147485009" r:id="rId7"/>
    <p:sldLayoutId id="2147485010" r:id="rId8"/>
    <p:sldLayoutId id="2147485011" r:id="rId9"/>
    <p:sldLayoutId id="2147485012" r:id="rId10"/>
    <p:sldLayoutId id="2147485013" r:id="rId11"/>
    <p:sldLayoutId id="2147485014" r:id="rId12"/>
    <p:sldLayoutId id="2147485015" r:id="rId13"/>
    <p:sldLayoutId id="2147485016" r:id="rId14"/>
    <p:sldLayoutId id="2147485017" r:id="rId15"/>
    <p:sldLayoutId id="2147485018" r:id="rId16"/>
    <p:sldLayoutId id="2147485019" r:id="rId17"/>
    <p:sldLayoutId id="2147485020" r:id="rId18"/>
    <p:sldLayoutId id="2147485021" r:id="rId19"/>
  </p:sldLayoutIdLst>
  <p:transition>
    <p:random/>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0A5FE586-3EA2-420A-865D-FB730C567BDF}" type="slidenum">
              <a:rPr lang="en-US" altLang="en-US" smtClean="0"/>
              <a:pPr>
                <a:defRPr/>
              </a:pPr>
              <a:t>‹#›</a:t>
            </a:fld>
            <a:endParaRPr lang="en-US" alt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5073" r:id="rId1"/>
    <p:sldLayoutId id="2147485074" r:id="rId2"/>
    <p:sldLayoutId id="2147485075" r:id="rId3"/>
    <p:sldLayoutId id="2147485076" r:id="rId4"/>
    <p:sldLayoutId id="2147485077" r:id="rId5"/>
    <p:sldLayoutId id="2147485078" r:id="rId6"/>
    <p:sldLayoutId id="2147485079" r:id="rId7"/>
    <p:sldLayoutId id="2147485080" r:id="rId8"/>
    <p:sldLayoutId id="2147485081" r:id="rId9"/>
    <p:sldLayoutId id="2147485082" r:id="rId10"/>
    <p:sldLayoutId id="2147485083" r:id="rId11"/>
    <p:sldLayoutId id="2147485084" r:id="rId12"/>
    <p:sldLayoutId id="2147485085" r:id="rId13"/>
    <p:sldLayoutId id="2147485086" r:id="rId14"/>
    <p:sldLayoutId id="2147485087" r:id="rId15"/>
  </p:sldLayoutIdLst>
  <p:transition>
    <p:random/>
  </p:transition>
  <p:timing>
    <p:tnLst>
      <p:par>
        <p:cTn id="1" dur="indefinite" restart="never" nodeType="tmRoot"/>
      </p:par>
    </p:tnLst>
  </p:timing>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2.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hyperlink" Target="http://www.cdpopwarner.com/" TargetMode="Externa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1.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48.xml.rels><?xml version="1.0" encoding="UTF-8" standalone="yes"?>
<Relationships xmlns="http://schemas.openxmlformats.org/package/2006/relationships"><Relationship Id="rId3" Type="http://schemas.openxmlformats.org/officeDocument/2006/relationships/hyperlink" Target="http://www.nws.noaa.gov/om/heat/heat_index.shtml"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cdc.gov/headsup/"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oleObject" Target="../embeddings/Microsoft_Office_Word_97_-_2003_Document1.doc"/></Relationships>
</file>

<file path=ppt/slides/_rels/slide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hyperlink" Target="http://www.popwarner.com/scholastics.htm" TargetMode="External"/><Relationship Id="rId1" Type="http://schemas.openxmlformats.org/officeDocument/2006/relationships/slideLayout" Target="../slideLayouts/slideLayout3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34.xml"/><Relationship Id="rId1" Type="http://schemas.openxmlformats.org/officeDocument/2006/relationships/vmlDrawing" Target="../drawings/vmlDrawing5.vml"/><Relationship Id="rId4" Type="http://schemas.openxmlformats.org/officeDocument/2006/relationships/image" Target="../media/image17.wmf"/></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7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2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0.xml.rels><?xml version="1.0" encoding="UTF-8" standalone="yes"?>
<Relationships xmlns="http://schemas.openxmlformats.org/package/2006/relationships"><Relationship Id="rId3" Type="http://schemas.openxmlformats.org/officeDocument/2006/relationships/hyperlink" Target="http://www.popwarner.com/" TargetMode="External"/><Relationship Id="rId2" Type="http://schemas.openxmlformats.org/officeDocument/2006/relationships/notesSlide" Target="../notesSlides/notesSlide43.xml"/><Relationship Id="rId1" Type="http://schemas.openxmlformats.org/officeDocument/2006/relationships/slideLayout" Target="../slideLayouts/slideLayout21.xml"/><Relationship Id="rId5" Type="http://schemas.openxmlformats.org/officeDocument/2006/relationships/hyperlink" Target="http://www.cdpopwarner.com/" TargetMode="External"/><Relationship Id="rId4" Type="http://schemas.openxmlformats.org/officeDocument/2006/relationships/hyperlink" Target="http://www.easternregion.org/" TargetMode="Externa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rtlCol="0">
            <a:noAutofit/>
          </a:bodyPr>
          <a:lstStyle/>
          <a:p>
            <a:pPr eaLnBrk="1" fontAlgn="auto" hangingPunct="1">
              <a:defRPr/>
            </a:pPr>
            <a:r>
              <a:rPr lang="en-US" sz="2000" dirty="0"/>
              <a:t>For Coaches, Commissioners, and Other volunteers</a:t>
            </a:r>
          </a:p>
        </p:txBody>
      </p:sp>
      <p:sp>
        <p:nvSpPr>
          <p:cNvPr id="2" name="Title 1"/>
          <p:cNvSpPr>
            <a:spLocks noGrp="1"/>
          </p:cNvSpPr>
          <p:nvPr>
            <p:ph type="ctrTitle"/>
          </p:nvPr>
        </p:nvSpPr>
        <p:spPr/>
        <p:txBody>
          <a:bodyPr>
            <a:normAutofit/>
          </a:bodyPr>
          <a:lstStyle/>
          <a:p>
            <a:pPr eaLnBrk="1" fontAlgn="auto" hangingPunct="1">
              <a:spcAft>
                <a:spcPts val="0"/>
              </a:spcAft>
              <a:defRPr/>
            </a:pPr>
            <a:r>
              <a:rPr lang="en-US" dirty="0" smtClean="0"/>
              <a:t>Capital </a:t>
            </a:r>
            <a:r>
              <a:rPr lang="en-US" dirty="0"/>
              <a:t>District Pop Warner Education PROGRAM</a:t>
            </a:r>
          </a:p>
        </p:txBody>
      </p:sp>
      <p:pic>
        <p:nvPicPr>
          <p:cNvPr id="14340" name="Picture 10" descr="CDPW LOGO ANI"/>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5000" y="3429000"/>
            <a:ext cx="2649538" cy="308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1" name="Picture 6" descr="Pop Warner - Your Future Begins Here!"/>
          <p:cNvPicPr>
            <a:picLocks noChangeAspect="1" noChangeArrowheads="1"/>
          </p:cNvPicPr>
          <p:nvPr/>
        </p:nvPicPr>
        <p:blipFill>
          <a:blip r:embed="rId4" cstate="print">
            <a:extLst>
              <a:ext uri="{28A0092B-C50C-407E-A947-70E740481C1C}">
                <a14:useLocalDpi xmlns:a14="http://schemas.microsoft.com/office/drawing/2010/main" xmlns="" val="0"/>
              </a:ext>
            </a:extLst>
          </a:blip>
          <a:srcRect l="2" r="68509"/>
          <a:stretch>
            <a:fillRect/>
          </a:stretch>
        </p:blipFill>
        <p:spPr bwMode="auto">
          <a:xfrm>
            <a:off x="533400" y="3886200"/>
            <a:ext cx="2720975" cy="187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74638"/>
            <a:ext cx="8229600" cy="935037"/>
          </a:xfrm>
        </p:spPr>
        <p:txBody>
          <a:bodyPr>
            <a:noAutofit/>
          </a:bodyPr>
          <a:lstStyle/>
          <a:p>
            <a:pPr algn="ctr" eaLnBrk="1" fontAlgn="auto" hangingPunct="1">
              <a:spcAft>
                <a:spcPts val="0"/>
              </a:spcAft>
              <a:defRPr/>
            </a:pPr>
            <a:r>
              <a:rPr lang="en-US" altLang="en-US" sz="3200" dirty="0">
                <a:solidFill>
                  <a:schemeClr val="tx2"/>
                </a:solidFill>
              </a:rPr>
              <a:t>CDPW Board of Directors</a:t>
            </a:r>
          </a:p>
        </p:txBody>
      </p:sp>
      <p:cxnSp>
        <p:nvCxnSpPr>
          <p:cNvPr id="28677" name="_s3078"/>
          <p:cNvCxnSpPr>
            <a:cxnSpLocks noChangeShapeType="1"/>
          </p:cNvCxnSpPr>
          <p:nvPr/>
        </p:nvCxnSpPr>
        <p:spPr bwMode="auto">
          <a:xfrm rot="10800000">
            <a:off x="4572000" y="2092325"/>
            <a:ext cx="265113" cy="3024188"/>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28678" name="_s3079"/>
          <p:cNvCxnSpPr>
            <a:cxnSpLocks noChangeShapeType="1"/>
          </p:cNvCxnSpPr>
          <p:nvPr/>
        </p:nvCxnSpPr>
        <p:spPr bwMode="auto">
          <a:xfrm flipV="1">
            <a:off x="4116388" y="2128838"/>
            <a:ext cx="457200" cy="2987675"/>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28679" name="_s3080"/>
          <p:cNvCxnSpPr>
            <a:cxnSpLocks noChangeShapeType="1"/>
            <a:stCxn id="10" idx="1"/>
            <a:endCxn id="4" idx="2"/>
          </p:cNvCxnSpPr>
          <p:nvPr/>
        </p:nvCxnSpPr>
        <p:spPr bwMode="auto">
          <a:xfrm rot="10800000">
            <a:off x="4583113" y="2082801"/>
            <a:ext cx="241300" cy="2239963"/>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28680" name="_s3081"/>
          <p:cNvCxnSpPr>
            <a:cxnSpLocks noChangeShapeType="1"/>
            <a:stCxn id="9" idx="3"/>
            <a:endCxn id="4" idx="2"/>
          </p:cNvCxnSpPr>
          <p:nvPr/>
        </p:nvCxnSpPr>
        <p:spPr bwMode="auto">
          <a:xfrm flipV="1">
            <a:off x="4312920" y="2082800"/>
            <a:ext cx="270193" cy="2239963"/>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28681" name="_s3084"/>
          <p:cNvCxnSpPr>
            <a:cxnSpLocks noChangeShapeType="1"/>
            <a:stCxn id="6" idx="1"/>
            <a:endCxn id="4" idx="2"/>
          </p:cNvCxnSpPr>
          <p:nvPr/>
        </p:nvCxnSpPr>
        <p:spPr bwMode="auto">
          <a:xfrm rot="10800000">
            <a:off x="4583113" y="2082801"/>
            <a:ext cx="247650" cy="570249"/>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28682" name="_s3085"/>
          <p:cNvCxnSpPr>
            <a:cxnSpLocks noChangeShapeType="1"/>
            <a:stCxn id="5" idx="3"/>
            <a:endCxn id="4" idx="2"/>
          </p:cNvCxnSpPr>
          <p:nvPr/>
        </p:nvCxnSpPr>
        <p:spPr bwMode="auto">
          <a:xfrm flipV="1">
            <a:off x="4312920" y="2082800"/>
            <a:ext cx="270193" cy="579438"/>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4" name="_s3086"/>
          <p:cNvSpPr>
            <a:spLocks noChangeArrowheads="1"/>
          </p:cNvSpPr>
          <p:nvPr/>
        </p:nvSpPr>
        <p:spPr bwMode="auto">
          <a:xfrm>
            <a:off x="2819400" y="1371600"/>
            <a:ext cx="3527425" cy="7112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eaLnBrk="1" hangingPunct="1">
              <a:defRPr/>
            </a:pPr>
            <a:r>
              <a:rPr lang="en-US" sz="2000" i="0" dirty="0">
                <a:effectLst>
                  <a:outerShdw blurRad="38100" dist="38100" dir="2700000" algn="tl">
                    <a:srgbClr val="808080"/>
                  </a:outerShdw>
                </a:effectLst>
                <a:latin typeface="+mn-lt"/>
                <a:cs typeface="+mn-cs"/>
              </a:rPr>
              <a:t>Dan </a:t>
            </a:r>
            <a:r>
              <a:rPr lang="en-US" sz="2000" i="0" dirty="0" err="1">
                <a:effectLst>
                  <a:outerShdw blurRad="38100" dist="38100" dir="2700000" algn="tl">
                    <a:srgbClr val="808080"/>
                  </a:outerShdw>
                </a:effectLst>
                <a:latin typeface="+mn-lt"/>
                <a:cs typeface="+mn-cs"/>
              </a:rPr>
              <a:t>Martuscello</a:t>
            </a:r>
            <a:endParaRPr lang="en-US" sz="2000" i="0" dirty="0">
              <a:effectLst>
                <a:outerShdw blurRad="38100" dist="38100" dir="2700000" algn="tl">
                  <a:srgbClr val="808080"/>
                </a:outerShdw>
              </a:effectLst>
              <a:latin typeface="+mn-lt"/>
              <a:cs typeface="+mn-cs"/>
            </a:endParaRPr>
          </a:p>
          <a:p>
            <a:pPr algn="ctr" eaLnBrk="1" hangingPunct="1">
              <a:defRPr/>
            </a:pPr>
            <a:r>
              <a:rPr lang="en-US" sz="2000" dirty="0">
                <a:effectLst>
                  <a:outerShdw blurRad="38100" dist="38100" dir="2700000" algn="tl">
                    <a:srgbClr val="808080"/>
                  </a:outerShdw>
                </a:effectLst>
                <a:latin typeface="+mn-lt"/>
                <a:cs typeface="+mn-cs"/>
              </a:rPr>
              <a:t>President</a:t>
            </a:r>
          </a:p>
        </p:txBody>
      </p:sp>
      <p:sp>
        <p:nvSpPr>
          <p:cNvPr id="5" name="_s3087"/>
          <p:cNvSpPr>
            <a:spLocks noChangeArrowheads="1"/>
          </p:cNvSpPr>
          <p:nvPr/>
        </p:nvSpPr>
        <p:spPr bwMode="auto">
          <a:xfrm>
            <a:off x="381000" y="2319338"/>
            <a:ext cx="3931920" cy="6858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eaLnBrk="1" hangingPunct="1">
              <a:defRPr/>
            </a:pPr>
            <a:r>
              <a:rPr lang="en-US" sz="2000" i="0" dirty="0" smtClean="0">
                <a:effectLst>
                  <a:outerShdw blurRad="38100" dist="38100" dir="2700000" algn="tl">
                    <a:srgbClr val="808080"/>
                  </a:outerShdw>
                </a:effectLst>
                <a:latin typeface="+mn-lt"/>
                <a:cs typeface="+mn-cs"/>
              </a:rPr>
              <a:t>Don Delong</a:t>
            </a:r>
          </a:p>
          <a:p>
            <a:pPr algn="ctr" eaLnBrk="1" hangingPunct="1">
              <a:defRPr/>
            </a:pPr>
            <a:r>
              <a:rPr lang="en-US" sz="1800" dirty="0" smtClean="0">
                <a:effectLst>
                  <a:outerShdw blurRad="38100" dist="38100" dir="2700000" algn="tl">
                    <a:srgbClr val="808080"/>
                  </a:outerShdw>
                </a:effectLst>
                <a:latin typeface="+mn-lt"/>
                <a:cs typeface="+mn-cs"/>
              </a:rPr>
              <a:t>1st </a:t>
            </a:r>
            <a:r>
              <a:rPr lang="en-US" sz="1800" dirty="0">
                <a:effectLst>
                  <a:outerShdw blurRad="38100" dist="38100" dir="2700000" algn="tl">
                    <a:srgbClr val="808080"/>
                  </a:outerShdw>
                </a:effectLst>
                <a:latin typeface="+mn-lt"/>
                <a:cs typeface="+mn-cs"/>
              </a:rPr>
              <a:t>Vice-President (Football</a:t>
            </a:r>
            <a:r>
              <a:rPr lang="en-US" sz="1800" dirty="0">
                <a:solidFill>
                  <a:schemeClr val="bg1"/>
                </a:solidFill>
                <a:effectLst>
                  <a:outerShdw blurRad="38100" dist="38100" dir="2700000" algn="tl">
                    <a:srgbClr val="808080"/>
                  </a:outerShdw>
                </a:effectLst>
                <a:latin typeface="+mn-lt"/>
                <a:cs typeface="+mn-cs"/>
              </a:rPr>
              <a:t>)</a:t>
            </a:r>
          </a:p>
        </p:txBody>
      </p:sp>
      <p:sp>
        <p:nvSpPr>
          <p:cNvPr id="6" name="_s3088"/>
          <p:cNvSpPr>
            <a:spLocks noChangeArrowheads="1"/>
          </p:cNvSpPr>
          <p:nvPr/>
        </p:nvSpPr>
        <p:spPr bwMode="auto">
          <a:xfrm>
            <a:off x="4830763" y="2310149"/>
            <a:ext cx="3931920" cy="6858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eaLnBrk="1" hangingPunct="1">
              <a:defRPr/>
            </a:pPr>
            <a:r>
              <a:rPr lang="en-US" sz="2000" i="0" dirty="0">
                <a:effectLst>
                  <a:outerShdw blurRad="38100" dist="38100" dir="2700000" algn="tl">
                    <a:srgbClr val="808080"/>
                  </a:outerShdw>
                </a:effectLst>
                <a:latin typeface="+mn-lt"/>
                <a:cs typeface="+mn-cs"/>
              </a:rPr>
              <a:t>Yvonne Cleveland</a:t>
            </a:r>
          </a:p>
          <a:p>
            <a:pPr algn="ctr" eaLnBrk="1" hangingPunct="1">
              <a:defRPr/>
            </a:pPr>
            <a:r>
              <a:rPr lang="en-US" sz="1800" dirty="0">
                <a:effectLst>
                  <a:outerShdw blurRad="38100" dist="38100" dir="2700000" algn="tl">
                    <a:srgbClr val="808080"/>
                  </a:outerShdw>
                </a:effectLst>
                <a:latin typeface="+mn-lt"/>
                <a:cs typeface="+mn-cs"/>
              </a:rPr>
              <a:t>2nd Vice-President (Cheer) </a:t>
            </a:r>
          </a:p>
        </p:txBody>
      </p:sp>
      <p:sp>
        <p:nvSpPr>
          <p:cNvPr id="7" name="_s3089"/>
          <p:cNvSpPr>
            <a:spLocks noChangeArrowheads="1"/>
          </p:cNvSpPr>
          <p:nvPr/>
        </p:nvSpPr>
        <p:spPr bwMode="auto">
          <a:xfrm>
            <a:off x="4824413" y="3134092"/>
            <a:ext cx="3931920" cy="684213"/>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a:defRPr sz="1400" i="1">
                <a:solidFill>
                  <a:schemeClr val="tx1"/>
                </a:solidFill>
                <a:latin typeface="Times New Roman" panose="02020603050405020304" pitchFamily="18" charset="0"/>
                <a:cs typeface="Arial" panose="020B0604020202020204" pitchFamily="34" charset="0"/>
              </a:defRPr>
            </a:lvl1pPr>
            <a:lvl2pPr marL="742950" indent="-285750">
              <a:defRPr sz="1400" i="1">
                <a:solidFill>
                  <a:schemeClr val="tx1"/>
                </a:solidFill>
                <a:latin typeface="Times New Roman" panose="02020603050405020304" pitchFamily="18" charset="0"/>
                <a:cs typeface="Arial" panose="020B0604020202020204" pitchFamily="34" charset="0"/>
              </a:defRPr>
            </a:lvl2pPr>
            <a:lvl3pPr marL="1143000" indent="-228600">
              <a:defRPr sz="1400" i="1">
                <a:solidFill>
                  <a:schemeClr val="tx1"/>
                </a:solidFill>
                <a:latin typeface="Times New Roman" panose="02020603050405020304" pitchFamily="18" charset="0"/>
                <a:cs typeface="Arial" panose="020B0604020202020204" pitchFamily="34" charset="0"/>
              </a:defRPr>
            </a:lvl3pPr>
            <a:lvl4pPr marL="1600200" indent="-228600">
              <a:defRPr sz="1400" i="1">
                <a:solidFill>
                  <a:schemeClr val="tx1"/>
                </a:solidFill>
                <a:latin typeface="Times New Roman" panose="02020603050405020304" pitchFamily="18" charset="0"/>
                <a:cs typeface="Arial" panose="020B0604020202020204" pitchFamily="34" charset="0"/>
              </a:defRPr>
            </a:lvl4pPr>
            <a:lvl5pPr marL="2057400" indent="-228600">
              <a:defRPr sz="1400" i="1">
                <a:solidFill>
                  <a:schemeClr val="tx1"/>
                </a:solidFill>
                <a:latin typeface="Times New Roman" panose="02020603050405020304" pitchFamily="18" charset="0"/>
                <a:cs typeface="Arial" panose="020B0604020202020204" pitchFamily="34" charset="0"/>
              </a:defRPr>
            </a:lvl5pPr>
            <a:lvl6pPr marL="25146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6pPr>
            <a:lvl7pPr marL="29718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7pPr>
            <a:lvl8pPr marL="34290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8pPr>
            <a:lvl9pPr marL="38862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9pPr>
          </a:lstStyle>
          <a:p>
            <a:pPr algn="ctr" eaLnBrk="1" hangingPunct="1">
              <a:defRPr/>
            </a:pPr>
            <a:r>
              <a:rPr lang="en-US" altLang="en-US" sz="2000" i="0" dirty="0" smtClean="0">
                <a:effectLst>
                  <a:outerShdw blurRad="38100" dist="38100" dir="2700000" algn="tl">
                    <a:srgbClr val="808080"/>
                  </a:outerShdw>
                </a:effectLst>
                <a:latin typeface="+mn-lt"/>
                <a:cs typeface="+mn-cs"/>
              </a:rPr>
              <a:t>Judi Byrnes</a:t>
            </a:r>
            <a:endParaRPr lang="en-US" altLang="en-US" sz="2000" i="0" dirty="0">
              <a:effectLst>
                <a:outerShdw blurRad="38100" dist="38100" dir="2700000" algn="tl">
                  <a:srgbClr val="808080"/>
                </a:outerShdw>
              </a:effectLst>
              <a:latin typeface="+mn-lt"/>
              <a:cs typeface="+mn-cs"/>
            </a:endParaRPr>
          </a:p>
          <a:p>
            <a:pPr algn="ctr" eaLnBrk="1" hangingPunct="1">
              <a:defRPr/>
            </a:pPr>
            <a:r>
              <a:rPr lang="en-US" altLang="en-US" sz="1800" dirty="0">
                <a:effectLst>
                  <a:outerShdw blurRad="38100" dist="38100" dir="2700000" algn="tl">
                    <a:srgbClr val="808080"/>
                  </a:outerShdw>
                </a:effectLst>
                <a:latin typeface="+mn-lt"/>
                <a:cs typeface="+mn-cs"/>
              </a:rPr>
              <a:t>Secretary </a:t>
            </a:r>
            <a:r>
              <a:rPr lang="en-US" altLang="en-US" sz="1800" dirty="0" smtClean="0">
                <a:effectLst>
                  <a:outerShdw blurRad="38100" dist="38100" dir="2700000" algn="tl">
                    <a:srgbClr val="808080"/>
                  </a:outerShdw>
                </a:effectLst>
                <a:latin typeface="+mn-lt"/>
                <a:cs typeface="+mn-cs"/>
              </a:rPr>
              <a:t>/ Little Scholars</a:t>
            </a:r>
            <a:endParaRPr lang="en-US" altLang="en-US" sz="1800" dirty="0">
              <a:effectLst>
                <a:outerShdw blurRad="38100" dist="38100" dir="2700000" algn="tl">
                  <a:srgbClr val="808080"/>
                </a:outerShdw>
              </a:effectLst>
              <a:latin typeface="+mn-lt"/>
              <a:cs typeface="+mn-cs"/>
            </a:endParaRPr>
          </a:p>
        </p:txBody>
      </p:sp>
      <p:sp>
        <p:nvSpPr>
          <p:cNvPr id="8" name="_s3090"/>
          <p:cNvSpPr>
            <a:spLocks noChangeArrowheads="1"/>
          </p:cNvSpPr>
          <p:nvPr/>
        </p:nvSpPr>
        <p:spPr bwMode="auto">
          <a:xfrm>
            <a:off x="369888" y="3138488"/>
            <a:ext cx="3931920" cy="684212"/>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a:defRPr sz="1400" i="1">
                <a:solidFill>
                  <a:schemeClr val="tx1"/>
                </a:solidFill>
                <a:latin typeface="Times New Roman" panose="02020603050405020304" pitchFamily="18" charset="0"/>
                <a:cs typeface="Arial" panose="020B0604020202020204" pitchFamily="34" charset="0"/>
              </a:defRPr>
            </a:lvl1pPr>
            <a:lvl2pPr marL="742950" indent="-285750">
              <a:defRPr sz="1400" i="1">
                <a:solidFill>
                  <a:schemeClr val="tx1"/>
                </a:solidFill>
                <a:latin typeface="Times New Roman" panose="02020603050405020304" pitchFamily="18" charset="0"/>
                <a:cs typeface="Arial" panose="020B0604020202020204" pitchFamily="34" charset="0"/>
              </a:defRPr>
            </a:lvl2pPr>
            <a:lvl3pPr marL="1143000" indent="-228600">
              <a:defRPr sz="1400" i="1">
                <a:solidFill>
                  <a:schemeClr val="tx1"/>
                </a:solidFill>
                <a:latin typeface="Times New Roman" panose="02020603050405020304" pitchFamily="18" charset="0"/>
                <a:cs typeface="Arial" panose="020B0604020202020204" pitchFamily="34" charset="0"/>
              </a:defRPr>
            </a:lvl3pPr>
            <a:lvl4pPr marL="1600200" indent="-228600">
              <a:defRPr sz="1400" i="1">
                <a:solidFill>
                  <a:schemeClr val="tx1"/>
                </a:solidFill>
                <a:latin typeface="Times New Roman" panose="02020603050405020304" pitchFamily="18" charset="0"/>
                <a:cs typeface="Arial" panose="020B0604020202020204" pitchFamily="34" charset="0"/>
              </a:defRPr>
            </a:lvl4pPr>
            <a:lvl5pPr marL="2057400" indent="-228600">
              <a:defRPr sz="1400" i="1">
                <a:solidFill>
                  <a:schemeClr val="tx1"/>
                </a:solidFill>
                <a:latin typeface="Times New Roman" panose="02020603050405020304" pitchFamily="18" charset="0"/>
                <a:cs typeface="Arial" panose="020B0604020202020204" pitchFamily="34" charset="0"/>
              </a:defRPr>
            </a:lvl5pPr>
            <a:lvl6pPr marL="25146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6pPr>
            <a:lvl7pPr marL="29718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7pPr>
            <a:lvl8pPr marL="34290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8pPr>
            <a:lvl9pPr marL="38862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9pPr>
          </a:lstStyle>
          <a:p>
            <a:pPr algn="ctr" eaLnBrk="1" hangingPunct="1">
              <a:defRPr/>
            </a:pPr>
            <a:r>
              <a:rPr lang="en-US" altLang="en-US" sz="2000" i="0" dirty="0">
                <a:effectLst>
                  <a:outerShdw blurRad="38100" dist="38100" dir="2700000" algn="tl">
                    <a:srgbClr val="808080"/>
                  </a:outerShdw>
                </a:effectLst>
                <a:latin typeface="+mn-lt"/>
                <a:cs typeface="+mn-cs"/>
              </a:rPr>
              <a:t>Tom </a:t>
            </a:r>
            <a:r>
              <a:rPr lang="en-US" altLang="en-US" sz="2000" i="0" dirty="0" err="1">
                <a:effectLst>
                  <a:outerShdw blurRad="38100" dist="38100" dir="2700000" algn="tl">
                    <a:srgbClr val="808080"/>
                  </a:outerShdw>
                </a:effectLst>
                <a:latin typeface="+mn-lt"/>
                <a:cs typeface="+mn-cs"/>
              </a:rPr>
              <a:t>Hindes</a:t>
            </a:r>
            <a:endParaRPr lang="en-US" altLang="en-US" sz="2000" i="0" dirty="0">
              <a:effectLst>
                <a:outerShdw blurRad="38100" dist="38100" dir="2700000" algn="tl">
                  <a:srgbClr val="808080"/>
                </a:outerShdw>
              </a:effectLst>
              <a:latin typeface="+mn-lt"/>
              <a:cs typeface="+mn-cs"/>
            </a:endParaRPr>
          </a:p>
          <a:p>
            <a:pPr algn="ctr" eaLnBrk="1" hangingPunct="1">
              <a:defRPr/>
            </a:pPr>
            <a:r>
              <a:rPr lang="en-US" altLang="en-US" sz="1800" dirty="0">
                <a:effectLst>
                  <a:outerShdw blurRad="38100" dist="38100" dir="2700000" algn="tl">
                    <a:srgbClr val="808080"/>
                  </a:outerShdw>
                </a:effectLst>
                <a:latin typeface="+mn-lt"/>
                <a:cs typeface="+mn-cs"/>
              </a:rPr>
              <a:t>Treasurer &amp; Challenger Commissioner</a:t>
            </a:r>
          </a:p>
        </p:txBody>
      </p:sp>
      <p:sp>
        <p:nvSpPr>
          <p:cNvPr id="9" name="_s3091"/>
          <p:cNvSpPr>
            <a:spLocks noChangeArrowheads="1"/>
          </p:cNvSpPr>
          <p:nvPr/>
        </p:nvSpPr>
        <p:spPr bwMode="auto">
          <a:xfrm>
            <a:off x="381000" y="3979863"/>
            <a:ext cx="3931920" cy="6858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a:defRPr sz="1400" i="1">
                <a:solidFill>
                  <a:schemeClr val="tx1"/>
                </a:solidFill>
                <a:latin typeface="Times New Roman" panose="02020603050405020304" pitchFamily="18" charset="0"/>
                <a:cs typeface="Arial" panose="020B0604020202020204" pitchFamily="34" charset="0"/>
              </a:defRPr>
            </a:lvl1pPr>
            <a:lvl2pPr marL="742950" indent="-285750">
              <a:defRPr sz="1400" i="1">
                <a:solidFill>
                  <a:schemeClr val="tx1"/>
                </a:solidFill>
                <a:latin typeface="Times New Roman" panose="02020603050405020304" pitchFamily="18" charset="0"/>
                <a:cs typeface="Arial" panose="020B0604020202020204" pitchFamily="34" charset="0"/>
              </a:defRPr>
            </a:lvl2pPr>
            <a:lvl3pPr marL="1143000" indent="-228600">
              <a:defRPr sz="1400" i="1">
                <a:solidFill>
                  <a:schemeClr val="tx1"/>
                </a:solidFill>
                <a:latin typeface="Times New Roman" panose="02020603050405020304" pitchFamily="18" charset="0"/>
                <a:cs typeface="Arial" panose="020B0604020202020204" pitchFamily="34" charset="0"/>
              </a:defRPr>
            </a:lvl3pPr>
            <a:lvl4pPr marL="1600200" indent="-228600">
              <a:defRPr sz="1400" i="1">
                <a:solidFill>
                  <a:schemeClr val="tx1"/>
                </a:solidFill>
                <a:latin typeface="Times New Roman" panose="02020603050405020304" pitchFamily="18" charset="0"/>
                <a:cs typeface="Arial" panose="020B0604020202020204" pitchFamily="34" charset="0"/>
              </a:defRPr>
            </a:lvl4pPr>
            <a:lvl5pPr marL="2057400" indent="-228600">
              <a:defRPr sz="1400" i="1">
                <a:solidFill>
                  <a:schemeClr val="tx1"/>
                </a:solidFill>
                <a:latin typeface="Times New Roman" panose="02020603050405020304" pitchFamily="18" charset="0"/>
                <a:cs typeface="Arial" panose="020B0604020202020204" pitchFamily="34" charset="0"/>
              </a:defRPr>
            </a:lvl5pPr>
            <a:lvl6pPr marL="25146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6pPr>
            <a:lvl7pPr marL="29718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7pPr>
            <a:lvl8pPr marL="34290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8pPr>
            <a:lvl9pPr marL="38862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9pPr>
          </a:lstStyle>
          <a:p>
            <a:pPr algn="ctr" eaLnBrk="1" hangingPunct="1">
              <a:defRPr/>
            </a:pPr>
            <a:r>
              <a:rPr lang="en-US" altLang="en-US" sz="2000" i="0" dirty="0" smtClean="0">
                <a:effectLst>
                  <a:outerShdw blurRad="38100" dist="38100" dir="2700000" algn="tl">
                    <a:srgbClr val="808080"/>
                  </a:outerShdw>
                </a:effectLst>
                <a:latin typeface="+mn-lt"/>
                <a:cs typeface="+mn-cs"/>
              </a:rPr>
              <a:t>Sonia Rivera</a:t>
            </a:r>
          </a:p>
          <a:p>
            <a:pPr algn="ctr" eaLnBrk="1" hangingPunct="1">
              <a:defRPr/>
            </a:pPr>
            <a:r>
              <a:rPr lang="en-US" altLang="en-US" sz="1600" i="0" dirty="0" smtClean="0">
                <a:effectLst>
                  <a:outerShdw blurRad="38100" dist="38100" dir="2700000" algn="tl">
                    <a:srgbClr val="808080"/>
                  </a:outerShdw>
                </a:effectLst>
                <a:latin typeface="Arial" panose="020B0604020202020204" pitchFamily="34" charset="0"/>
              </a:rPr>
              <a:t> </a:t>
            </a:r>
            <a:r>
              <a:rPr lang="en-US" altLang="en-US" sz="1800" dirty="0" smtClean="0">
                <a:effectLst>
                  <a:outerShdw blurRad="38100" dist="38100" dir="2700000" algn="tl">
                    <a:srgbClr val="808080"/>
                  </a:outerShdw>
                </a:effectLst>
                <a:latin typeface="+mn-lt"/>
                <a:cs typeface="+mn-cs"/>
              </a:rPr>
              <a:t>Flag Commissioner</a:t>
            </a:r>
            <a:endParaRPr lang="en-US" altLang="en-US" sz="1800" dirty="0">
              <a:effectLst>
                <a:outerShdw blurRad="38100" dist="38100" dir="2700000" algn="tl">
                  <a:srgbClr val="808080"/>
                </a:outerShdw>
              </a:effectLst>
              <a:latin typeface="+mn-lt"/>
              <a:cs typeface="+mn-cs"/>
            </a:endParaRPr>
          </a:p>
        </p:txBody>
      </p:sp>
      <p:sp>
        <p:nvSpPr>
          <p:cNvPr id="10" name="_s3092"/>
          <p:cNvSpPr>
            <a:spLocks noChangeArrowheads="1"/>
          </p:cNvSpPr>
          <p:nvPr/>
        </p:nvSpPr>
        <p:spPr bwMode="auto">
          <a:xfrm>
            <a:off x="4824413" y="3979863"/>
            <a:ext cx="3931920" cy="6858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a:defRPr sz="1400" i="1">
                <a:solidFill>
                  <a:schemeClr val="tx1"/>
                </a:solidFill>
                <a:latin typeface="Times New Roman" panose="02020603050405020304" pitchFamily="18" charset="0"/>
                <a:cs typeface="Arial" panose="020B0604020202020204" pitchFamily="34" charset="0"/>
              </a:defRPr>
            </a:lvl1pPr>
            <a:lvl2pPr marL="742950" indent="-285750">
              <a:defRPr sz="1400" i="1">
                <a:solidFill>
                  <a:schemeClr val="tx1"/>
                </a:solidFill>
                <a:latin typeface="Times New Roman" panose="02020603050405020304" pitchFamily="18" charset="0"/>
                <a:cs typeface="Arial" panose="020B0604020202020204" pitchFamily="34" charset="0"/>
              </a:defRPr>
            </a:lvl2pPr>
            <a:lvl3pPr marL="1143000" indent="-228600">
              <a:defRPr sz="1400" i="1">
                <a:solidFill>
                  <a:schemeClr val="tx1"/>
                </a:solidFill>
                <a:latin typeface="Times New Roman" panose="02020603050405020304" pitchFamily="18" charset="0"/>
                <a:cs typeface="Arial" panose="020B0604020202020204" pitchFamily="34" charset="0"/>
              </a:defRPr>
            </a:lvl3pPr>
            <a:lvl4pPr marL="1600200" indent="-228600">
              <a:defRPr sz="1400" i="1">
                <a:solidFill>
                  <a:schemeClr val="tx1"/>
                </a:solidFill>
                <a:latin typeface="Times New Roman" panose="02020603050405020304" pitchFamily="18" charset="0"/>
                <a:cs typeface="Arial" panose="020B0604020202020204" pitchFamily="34" charset="0"/>
              </a:defRPr>
            </a:lvl4pPr>
            <a:lvl5pPr marL="2057400" indent="-228600">
              <a:defRPr sz="1400" i="1">
                <a:solidFill>
                  <a:schemeClr val="tx1"/>
                </a:solidFill>
                <a:latin typeface="Times New Roman" panose="02020603050405020304" pitchFamily="18" charset="0"/>
                <a:cs typeface="Arial" panose="020B0604020202020204" pitchFamily="34" charset="0"/>
              </a:defRPr>
            </a:lvl5pPr>
            <a:lvl6pPr marL="25146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6pPr>
            <a:lvl7pPr marL="29718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7pPr>
            <a:lvl8pPr marL="34290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8pPr>
            <a:lvl9pPr marL="38862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9pPr>
          </a:lstStyle>
          <a:p>
            <a:pPr algn="ctr" eaLnBrk="1" hangingPunct="1">
              <a:defRPr/>
            </a:pPr>
            <a:r>
              <a:rPr lang="en-US" altLang="en-US" sz="2000" i="0" dirty="0" smtClean="0">
                <a:effectLst>
                  <a:outerShdw blurRad="38100" dist="38100" dir="2700000" algn="tl">
                    <a:srgbClr val="808080"/>
                  </a:outerShdw>
                </a:effectLst>
                <a:latin typeface="+mn-lt"/>
                <a:cs typeface="+mn-cs"/>
              </a:rPr>
              <a:t>Shawn Hawkins</a:t>
            </a:r>
            <a:endParaRPr lang="en-US" altLang="en-US" sz="1800" dirty="0" smtClean="0">
              <a:effectLst>
                <a:outerShdw blurRad="38100" dist="38100" dir="2700000" algn="tl">
                  <a:srgbClr val="808080"/>
                </a:outerShdw>
              </a:effectLst>
              <a:latin typeface="+mn-lt"/>
              <a:cs typeface="+mn-cs"/>
            </a:endParaRPr>
          </a:p>
          <a:p>
            <a:pPr algn="ctr" eaLnBrk="1" hangingPunct="1">
              <a:defRPr/>
            </a:pPr>
            <a:r>
              <a:rPr lang="en-US" altLang="en-US" sz="1800" dirty="0" smtClean="0">
                <a:effectLst>
                  <a:outerShdw blurRad="38100" dist="38100" dir="2700000" algn="tl">
                    <a:srgbClr val="808080"/>
                  </a:outerShdw>
                </a:effectLst>
                <a:latin typeface="+mn-lt"/>
                <a:cs typeface="+mn-cs"/>
              </a:rPr>
              <a:t>Webmaster / Jr Pee Wee Commissioner</a:t>
            </a:r>
            <a:endParaRPr lang="en-US" altLang="en-US" sz="1800" dirty="0">
              <a:effectLst>
                <a:outerShdw blurRad="38100" dist="38100" dir="2700000" algn="tl">
                  <a:srgbClr val="808080"/>
                </a:outerShdw>
              </a:effectLst>
              <a:latin typeface="+mn-lt"/>
              <a:cs typeface="+mn-cs"/>
            </a:endParaRPr>
          </a:p>
        </p:txBody>
      </p:sp>
      <p:sp>
        <p:nvSpPr>
          <p:cNvPr id="11" name="_s3093"/>
          <p:cNvSpPr>
            <a:spLocks noChangeArrowheads="1"/>
          </p:cNvSpPr>
          <p:nvPr/>
        </p:nvSpPr>
        <p:spPr bwMode="auto">
          <a:xfrm>
            <a:off x="381000" y="4819650"/>
            <a:ext cx="3931920" cy="6858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a:defRPr sz="1400" i="1">
                <a:solidFill>
                  <a:schemeClr val="tx1"/>
                </a:solidFill>
                <a:latin typeface="Times New Roman" panose="02020603050405020304" pitchFamily="18" charset="0"/>
                <a:cs typeface="Arial" panose="020B0604020202020204" pitchFamily="34" charset="0"/>
              </a:defRPr>
            </a:lvl1pPr>
            <a:lvl2pPr marL="742950" indent="-285750">
              <a:defRPr sz="1400" i="1">
                <a:solidFill>
                  <a:schemeClr val="tx1"/>
                </a:solidFill>
                <a:latin typeface="Times New Roman" panose="02020603050405020304" pitchFamily="18" charset="0"/>
                <a:cs typeface="Arial" panose="020B0604020202020204" pitchFamily="34" charset="0"/>
              </a:defRPr>
            </a:lvl2pPr>
            <a:lvl3pPr marL="1143000" indent="-228600">
              <a:defRPr sz="1400" i="1">
                <a:solidFill>
                  <a:schemeClr val="tx1"/>
                </a:solidFill>
                <a:latin typeface="Times New Roman" panose="02020603050405020304" pitchFamily="18" charset="0"/>
                <a:cs typeface="Arial" panose="020B0604020202020204" pitchFamily="34" charset="0"/>
              </a:defRPr>
            </a:lvl3pPr>
            <a:lvl4pPr marL="1600200" indent="-228600">
              <a:defRPr sz="1400" i="1">
                <a:solidFill>
                  <a:schemeClr val="tx1"/>
                </a:solidFill>
                <a:latin typeface="Times New Roman" panose="02020603050405020304" pitchFamily="18" charset="0"/>
                <a:cs typeface="Arial" panose="020B0604020202020204" pitchFamily="34" charset="0"/>
              </a:defRPr>
            </a:lvl4pPr>
            <a:lvl5pPr marL="2057400" indent="-228600">
              <a:defRPr sz="1400" i="1">
                <a:solidFill>
                  <a:schemeClr val="tx1"/>
                </a:solidFill>
                <a:latin typeface="Times New Roman" panose="02020603050405020304" pitchFamily="18" charset="0"/>
                <a:cs typeface="Arial" panose="020B0604020202020204" pitchFamily="34" charset="0"/>
              </a:defRPr>
            </a:lvl5pPr>
            <a:lvl6pPr marL="25146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6pPr>
            <a:lvl7pPr marL="29718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7pPr>
            <a:lvl8pPr marL="34290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8pPr>
            <a:lvl9pPr marL="38862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9pPr>
          </a:lstStyle>
          <a:p>
            <a:pPr algn="ctr" eaLnBrk="1" hangingPunct="1">
              <a:defRPr/>
            </a:pPr>
            <a:r>
              <a:rPr lang="en-US" altLang="en-US" sz="2000" i="0" dirty="0" smtClean="0">
                <a:effectLst>
                  <a:outerShdw blurRad="38100" dist="38100" dir="2700000" algn="tl">
                    <a:srgbClr val="808080"/>
                  </a:outerShdw>
                </a:effectLst>
                <a:latin typeface="+mn-lt"/>
                <a:cs typeface="+mn-cs"/>
              </a:rPr>
              <a:t>Heather </a:t>
            </a:r>
            <a:r>
              <a:rPr lang="en-US" altLang="en-US" sz="2000" i="0" dirty="0" err="1" smtClean="0">
                <a:effectLst>
                  <a:outerShdw blurRad="38100" dist="38100" dir="2700000" algn="tl">
                    <a:srgbClr val="808080"/>
                  </a:outerShdw>
                </a:effectLst>
                <a:latin typeface="+mn-lt"/>
                <a:cs typeface="+mn-cs"/>
              </a:rPr>
              <a:t>Mantica</a:t>
            </a:r>
            <a:endParaRPr lang="en-US" altLang="en-US" sz="2000" i="0" dirty="0">
              <a:effectLst>
                <a:outerShdw blurRad="38100" dist="38100" dir="2700000" algn="tl">
                  <a:srgbClr val="808080"/>
                </a:outerShdw>
              </a:effectLst>
              <a:latin typeface="+mn-lt"/>
              <a:cs typeface="+mn-cs"/>
            </a:endParaRPr>
          </a:p>
          <a:p>
            <a:pPr algn="ctr" eaLnBrk="1" hangingPunct="1">
              <a:defRPr/>
            </a:pPr>
            <a:r>
              <a:rPr lang="en-US" altLang="en-US" sz="1800" dirty="0" smtClean="0">
                <a:effectLst>
                  <a:outerShdw blurRad="38100" dist="38100" dir="2700000" algn="tl">
                    <a:srgbClr val="808080"/>
                  </a:outerShdw>
                </a:effectLst>
                <a:latin typeface="+mn-lt"/>
                <a:cs typeface="+mn-cs"/>
              </a:rPr>
              <a:t>Mitey Mite </a:t>
            </a:r>
            <a:r>
              <a:rPr lang="en-US" altLang="en-US" sz="1800" dirty="0">
                <a:effectLst>
                  <a:outerShdw blurRad="38100" dist="38100" dir="2700000" algn="tl">
                    <a:srgbClr val="808080"/>
                  </a:outerShdw>
                </a:effectLst>
                <a:latin typeface="+mn-lt"/>
                <a:cs typeface="+mn-cs"/>
              </a:rPr>
              <a:t>Commissioner </a:t>
            </a:r>
          </a:p>
        </p:txBody>
      </p:sp>
      <p:sp>
        <p:nvSpPr>
          <p:cNvPr id="13" name="_s3095"/>
          <p:cNvSpPr>
            <a:spLocks noChangeArrowheads="1"/>
          </p:cNvSpPr>
          <p:nvPr/>
        </p:nvSpPr>
        <p:spPr bwMode="auto">
          <a:xfrm>
            <a:off x="4843463" y="4774406"/>
            <a:ext cx="3931920" cy="684213"/>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a:defRPr sz="1400" i="1">
                <a:solidFill>
                  <a:schemeClr val="tx1"/>
                </a:solidFill>
                <a:latin typeface="Times New Roman" panose="02020603050405020304" pitchFamily="18" charset="0"/>
                <a:cs typeface="Arial" panose="020B0604020202020204" pitchFamily="34" charset="0"/>
              </a:defRPr>
            </a:lvl1pPr>
            <a:lvl2pPr marL="742950" indent="-285750">
              <a:defRPr sz="1400" i="1">
                <a:solidFill>
                  <a:schemeClr val="tx1"/>
                </a:solidFill>
                <a:latin typeface="Times New Roman" panose="02020603050405020304" pitchFamily="18" charset="0"/>
                <a:cs typeface="Arial" panose="020B0604020202020204" pitchFamily="34" charset="0"/>
              </a:defRPr>
            </a:lvl2pPr>
            <a:lvl3pPr marL="1143000" indent="-228600">
              <a:defRPr sz="1400" i="1">
                <a:solidFill>
                  <a:schemeClr val="tx1"/>
                </a:solidFill>
                <a:latin typeface="Times New Roman" panose="02020603050405020304" pitchFamily="18" charset="0"/>
                <a:cs typeface="Arial" panose="020B0604020202020204" pitchFamily="34" charset="0"/>
              </a:defRPr>
            </a:lvl3pPr>
            <a:lvl4pPr marL="1600200" indent="-228600">
              <a:defRPr sz="1400" i="1">
                <a:solidFill>
                  <a:schemeClr val="tx1"/>
                </a:solidFill>
                <a:latin typeface="Times New Roman" panose="02020603050405020304" pitchFamily="18" charset="0"/>
                <a:cs typeface="Arial" panose="020B0604020202020204" pitchFamily="34" charset="0"/>
              </a:defRPr>
            </a:lvl4pPr>
            <a:lvl5pPr marL="2057400" indent="-228600">
              <a:defRPr sz="1400" i="1">
                <a:solidFill>
                  <a:schemeClr val="tx1"/>
                </a:solidFill>
                <a:latin typeface="Times New Roman" panose="02020603050405020304" pitchFamily="18" charset="0"/>
                <a:cs typeface="Arial" panose="020B0604020202020204" pitchFamily="34" charset="0"/>
              </a:defRPr>
            </a:lvl5pPr>
            <a:lvl6pPr marL="25146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6pPr>
            <a:lvl7pPr marL="29718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7pPr>
            <a:lvl8pPr marL="34290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8pPr>
            <a:lvl9pPr marL="38862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9pPr>
          </a:lstStyle>
          <a:p>
            <a:pPr algn="ctr" eaLnBrk="1" hangingPunct="1">
              <a:defRPr/>
            </a:pPr>
            <a:r>
              <a:rPr lang="en-US" altLang="en-US" sz="2000" i="0" dirty="0" smtClean="0">
                <a:effectLst>
                  <a:outerShdw blurRad="38100" dist="38100" dir="2700000" algn="tl">
                    <a:srgbClr val="808080"/>
                  </a:outerShdw>
                </a:effectLst>
                <a:latin typeface="+mn-lt"/>
                <a:cs typeface="+mn-cs"/>
              </a:rPr>
              <a:t>Don DeLong</a:t>
            </a:r>
            <a:endParaRPr lang="en-US" altLang="en-US" sz="2000" i="0" dirty="0">
              <a:effectLst>
                <a:outerShdw blurRad="38100" dist="38100" dir="2700000" algn="tl">
                  <a:srgbClr val="808080"/>
                </a:outerShdw>
              </a:effectLst>
              <a:latin typeface="+mn-lt"/>
              <a:cs typeface="+mn-cs"/>
            </a:endParaRPr>
          </a:p>
          <a:p>
            <a:pPr algn="ctr" eaLnBrk="1" hangingPunct="1">
              <a:defRPr/>
            </a:pPr>
            <a:r>
              <a:rPr lang="en-US" altLang="en-US" sz="1800" dirty="0" smtClean="0">
                <a:effectLst>
                  <a:outerShdw blurRad="38100" dist="38100" dir="2700000" algn="tl">
                    <a:srgbClr val="808080"/>
                  </a:outerShdw>
                </a:effectLst>
                <a:latin typeface="+mn-lt"/>
              </a:rPr>
              <a:t>Pee Wee &amp; Jr. Varsity Commissioner</a:t>
            </a:r>
            <a:r>
              <a:rPr lang="en-US" altLang="en-US" sz="1800" dirty="0" smtClean="0">
                <a:solidFill>
                  <a:schemeClr val="bg1"/>
                </a:solidFill>
                <a:effectLst>
                  <a:outerShdw blurRad="38100" dist="38100" dir="2700000" algn="tl">
                    <a:srgbClr val="808080"/>
                  </a:outerShdw>
                </a:effectLst>
                <a:latin typeface="+mn-lt"/>
              </a:rPr>
              <a:t> </a:t>
            </a:r>
            <a:endParaRPr lang="en-US" altLang="en-US" sz="1800" dirty="0">
              <a:solidFill>
                <a:schemeClr val="bg1"/>
              </a:solidFill>
              <a:effectLst>
                <a:outerShdw blurRad="38100" dist="38100" dir="2700000" algn="tl">
                  <a:srgbClr val="808080"/>
                </a:outerShdw>
              </a:effectLst>
              <a:latin typeface="+mn-lt"/>
            </a:endParaRPr>
          </a:p>
        </p:txBody>
      </p:sp>
      <p:cxnSp>
        <p:nvCxnSpPr>
          <p:cNvPr id="28693" name="_s3081"/>
          <p:cNvCxnSpPr>
            <a:cxnSpLocks noChangeShapeType="1"/>
            <a:endCxn id="7" idx="1"/>
          </p:cNvCxnSpPr>
          <p:nvPr/>
        </p:nvCxnSpPr>
        <p:spPr bwMode="auto">
          <a:xfrm>
            <a:off x="4295775" y="3476199"/>
            <a:ext cx="528638" cy="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571500"/>
            <a:ext cx="8229600" cy="723900"/>
          </a:xfrm>
        </p:spPr>
        <p:txBody>
          <a:bodyPr/>
          <a:lstStyle/>
          <a:p>
            <a:pPr algn="ctr" eaLnBrk="1" hangingPunct="1">
              <a:defRPr/>
            </a:pPr>
            <a:r>
              <a:rPr lang="en-US" sz="3200" dirty="0">
                <a:solidFill>
                  <a:schemeClr val="tx2"/>
                </a:solidFill>
              </a:rPr>
              <a:t>CDPW Associations</a:t>
            </a:r>
            <a:endParaRPr lang="en-US" altLang="en-US" sz="3200" dirty="0"/>
          </a:p>
        </p:txBody>
      </p:sp>
      <p:graphicFrame>
        <p:nvGraphicFramePr>
          <p:cNvPr id="22678" name="Group 150"/>
          <p:cNvGraphicFramePr>
            <a:graphicFrameLocks noGrp="1"/>
          </p:cNvGraphicFramePr>
          <p:nvPr>
            <p:ph sz="quarter" idx="2"/>
            <p:extLst>
              <p:ext uri="{D42A27DB-BD31-4B8C-83A1-F6EECF244321}">
                <p14:modId xmlns:p14="http://schemas.microsoft.com/office/powerpoint/2010/main" xmlns="" val="822977580"/>
              </p:ext>
            </p:extLst>
          </p:nvPr>
        </p:nvGraphicFramePr>
        <p:xfrm>
          <a:off x="762000" y="1447800"/>
          <a:ext cx="3429000" cy="4389120"/>
        </p:xfrm>
        <a:graphic>
          <a:graphicData uri="http://schemas.openxmlformats.org/drawingml/2006/table">
            <a:tbl>
              <a:tblPr/>
              <a:tblGrid>
                <a:gridCol w="3429000">
                  <a:extLst>
                    <a:ext uri="{9D8B030D-6E8A-4147-A177-3AD203B41FA5}">
                      <a16:colId xmlns="" xmlns:a16="http://schemas.microsoft.com/office/drawing/2014/main" val="20000"/>
                    </a:ext>
                  </a:extLst>
                </a:gridCol>
              </a:tblGrid>
              <a:tr h="487680">
                <a:tc>
                  <a:txBody>
                    <a:bodyPr/>
                    <a:lstStyle/>
                    <a:p>
                      <a:pPr marL="0" marR="0" lvl="0" indent="0" algn="ctr" defTabSz="457200" rtl="0" eaLnBrk="1" fontAlgn="base" latinLnBrk="0" hangingPunct="1">
                        <a:lnSpc>
                          <a:spcPct val="100000"/>
                        </a:lnSpc>
                        <a:spcBef>
                          <a:spcPct val="20000"/>
                        </a:spcBef>
                        <a:spcAft>
                          <a:spcPts val="600"/>
                        </a:spcAft>
                        <a:buClr>
                          <a:schemeClr val="accent2"/>
                        </a:buClr>
                        <a:buSzPct val="92000"/>
                        <a:buFont typeface="Wingdings 2" panose="05020102010507070707" pitchFamily="18" charset="2"/>
                        <a:buNone/>
                        <a:tabLst/>
                      </a:pPr>
                      <a:r>
                        <a:rPr lang="en-US" sz="2400" kern="1200" dirty="0">
                          <a:solidFill>
                            <a:schemeClr val="tx1"/>
                          </a:solidFill>
                          <a:latin typeface="+mn-lt"/>
                          <a:ea typeface="+mn-ea"/>
                          <a:cs typeface="+mn-cs"/>
                        </a:rPr>
                        <a:t>Albany</a:t>
                      </a:r>
                    </a:p>
                  </a:txBody>
                  <a:tcPr marT="45721" marB="4572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87680">
                <a:tc>
                  <a:txBody>
                    <a:bodyPr/>
                    <a:lstStyle/>
                    <a:p>
                      <a:pPr marL="0" marR="0" lvl="0" indent="0" algn="ctr" defTabSz="457200" rtl="0" eaLnBrk="1" fontAlgn="base" latinLnBrk="0" hangingPunct="1">
                        <a:lnSpc>
                          <a:spcPct val="100000"/>
                        </a:lnSpc>
                        <a:spcBef>
                          <a:spcPct val="20000"/>
                        </a:spcBef>
                        <a:spcAft>
                          <a:spcPts val="600"/>
                        </a:spcAft>
                        <a:buClr>
                          <a:schemeClr val="accent2"/>
                        </a:buClr>
                        <a:buSzPct val="92000"/>
                        <a:buFont typeface="Wingdings 2" panose="05020102010507070707" pitchFamily="18" charset="2"/>
                        <a:buNone/>
                        <a:tabLst/>
                        <a:defRPr/>
                      </a:pPr>
                      <a:r>
                        <a:rPr lang="en-US" sz="2400" kern="1200" dirty="0" smtClean="0">
                          <a:solidFill>
                            <a:schemeClr val="tx1"/>
                          </a:solidFill>
                          <a:latin typeface="+mn-lt"/>
                          <a:ea typeface="+mn-ea"/>
                          <a:cs typeface="+mn-cs"/>
                        </a:rPr>
                        <a:t>Ballston Spa</a:t>
                      </a:r>
                      <a:endParaRPr lang="en-US" sz="2400" kern="1200" dirty="0">
                        <a:solidFill>
                          <a:schemeClr val="tx1"/>
                        </a:solidFill>
                        <a:latin typeface="+mn-lt"/>
                        <a:ea typeface="+mn-ea"/>
                        <a:cs typeface="+mn-cs"/>
                      </a:endParaRPr>
                    </a:p>
                  </a:txBody>
                  <a:tcPr marT="45721" marB="4572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87680">
                <a:tc>
                  <a:txBody>
                    <a:bodyPr/>
                    <a:lstStyle/>
                    <a:p>
                      <a:pPr marL="0" marR="0" lvl="0" indent="0" algn="ctr" defTabSz="457200" rtl="0" eaLnBrk="1" fontAlgn="base" latinLnBrk="0" hangingPunct="1">
                        <a:lnSpc>
                          <a:spcPct val="100000"/>
                        </a:lnSpc>
                        <a:spcBef>
                          <a:spcPct val="20000"/>
                        </a:spcBef>
                        <a:spcAft>
                          <a:spcPts val="600"/>
                        </a:spcAft>
                        <a:buClr>
                          <a:schemeClr val="accent2"/>
                        </a:buClr>
                        <a:buSzPct val="92000"/>
                        <a:buFont typeface="Wingdings 2" panose="05020102010507070707" pitchFamily="18" charset="2"/>
                        <a:buNone/>
                        <a:tabLst/>
                        <a:defRPr/>
                      </a:pPr>
                      <a:r>
                        <a:rPr lang="en-US" sz="2400" kern="1200" dirty="0" smtClean="0">
                          <a:solidFill>
                            <a:schemeClr val="tx1"/>
                          </a:solidFill>
                          <a:latin typeface="+mn-lt"/>
                          <a:ea typeface="+mn-ea"/>
                          <a:cs typeface="+mn-cs"/>
                        </a:rPr>
                        <a:t>Bethlehem</a:t>
                      </a:r>
                      <a:endParaRPr lang="en-US" sz="2400" kern="1200" dirty="0">
                        <a:solidFill>
                          <a:schemeClr val="tx1"/>
                        </a:solidFill>
                        <a:latin typeface="+mn-lt"/>
                        <a:ea typeface="+mn-ea"/>
                        <a:cs typeface="+mn-cs"/>
                      </a:endParaRPr>
                    </a:p>
                  </a:txBody>
                  <a:tcPr marT="45721" marB="4572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87680">
                <a:tc>
                  <a:txBody>
                    <a:bodyPr/>
                    <a:lstStyle/>
                    <a:p>
                      <a:pPr marL="0" marR="0" lvl="0" indent="0" algn="ctr" defTabSz="457200" rtl="0" eaLnBrk="1" fontAlgn="base" latinLnBrk="0" hangingPunct="1">
                        <a:lnSpc>
                          <a:spcPct val="100000"/>
                        </a:lnSpc>
                        <a:spcBef>
                          <a:spcPct val="20000"/>
                        </a:spcBef>
                        <a:spcAft>
                          <a:spcPts val="600"/>
                        </a:spcAft>
                        <a:buClr>
                          <a:schemeClr val="accent2"/>
                        </a:buClr>
                        <a:buSzPct val="92000"/>
                        <a:buFont typeface="Wingdings 2" panose="05020102010507070707" pitchFamily="18" charset="2"/>
                        <a:buNone/>
                        <a:tabLst/>
                        <a:defRPr/>
                      </a:pPr>
                      <a:r>
                        <a:rPr lang="en-US" sz="2400" kern="1200" dirty="0" smtClean="0">
                          <a:solidFill>
                            <a:schemeClr val="tx1"/>
                          </a:solidFill>
                          <a:latin typeface="+mn-lt"/>
                          <a:ea typeface="+mn-ea"/>
                          <a:cs typeface="+mn-cs"/>
                        </a:rPr>
                        <a:t>Clifton Park</a:t>
                      </a:r>
                      <a:endParaRPr lang="en-US" sz="2400" kern="1200" dirty="0">
                        <a:solidFill>
                          <a:schemeClr val="tx1"/>
                        </a:solidFill>
                        <a:latin typeface="+mn-lt"/>
                        <a:ea typeface="+mn-ea"/>
                        <a:cs typeface="+mn-cs"/>
                      </a:endParaRPr>
                    </a:p>
                  </a:txBody>
                  <a:tcPr marT="45721" marB="4572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87680">
                <a:tc>
                  <a:txBody>
                    <a:bodyPr/>
                    <a:lstStyle/>
                    <a:p>
                      <a:pPr marL="0" marR="0" lvl="0" indent="0" algn="ctr" defTabSz="457200" rtl="0" eaLnBrk="1" fontAlgn="base" latinLnBrk="0" hangingPunct="1">
                        <a:lnSpc>
                          <a:spcPct val="100000"/>
                        </a:lnSpc>
                        <a:spcBef>
                          <a:spcPct val="20000"/>
                        </a:spcBef>
                        <a:spcAft>
                          <a:spcPts val="600"/>
                        </a:spcAft>
                        <a:buClr>
                          <a:schemeClr val="accent2"/>
                        </a:buClr>
                        <a:buSzPct val="92000"/>
                        <a:buFont typeface="Wingdings 2" panose="05020102010507070707" pitchFamily="18" charset="2"/>
                        <a:buNone/>
                        <a:tabLst/>
                      </a:pPr>
                      <a:r>
                        <a:rPr lang="en-US" sz="2400" kern="1200" dirty="0" smtClean="0">
                          <a:solidFill>
                            <a:schemeClr val="tx1"/>
                          </a:solidFill>
                          <a:latin typeface="+mn-lt"/>
                          <a:ea typeface="+mn-ea"/>
                          <a:cs typeface="+mn-cs"/>
                        </a:rPr>
                        <a:t>Cohoes</a:t>
                      </a:r>
                      <a:endParaRPr lang="en-US" sz="2400" kern="1200" dirty="0">
                        <a:solidFill>
                          <a:schemeClr val="tx1"/>
                        </a:solidFill>
                        <a:latin typeface="+mn-lt"/>
                        <a:ea typeface="+mn-ea"/>
                        <a:cs typeface="+mn-cs"/>
                      </a:endParaRPr>
                    </a:p>
                  </a:txBody>
                  <a:tcPr marT="45721" marB="4572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87680">
                <a:tc>
                  <a:txBody>
                    <a:bodyPr/>
                    <a:lstStyle/>
                    <a:p>
                      <a:pPr marL="0" marR="0" lvl="0" indent="0" algn="ctr" defTabSz="457200" rtl="0" eaLnBrk="1" fontAlgn="base" latinLnBrk="0" hangingPunct="1">
                        <a:lnSpc>
                          <a:spcPct val="100000"/>
                        </a:lnSpc>
                        <a:spcBef>
                          <a:spcPct val="20000"/>
                        </a:spcBef>
                        <a:spcAft>
                          <a:spcPts val="600"/>
                        </a:spcAft>
                        <a:buClr>
                          <a:schemeClr val="accent2"/>
                        </a:buClr>
                        <a:buSzPct val="92000"/>
                        <a:buFont typeface="Wingdings 2" panose="05020102010507070707" pitchFamily="18" charset="2"/>
                        <a:buNone/>
                        <a:tabLst/>
                      </a:pPr>
                      <a:r>
                        <a:rPr lang="en-US" sz="2400" kern="1200" dirty="0" err="1">
                          <a:solidFill>
                            <a:schemeClr val="tx1"/>
                          </a:solidFill>
                          <a:latin typeface="+mn-lt"/>
                          <a:ea typeface="+mn-ea"/>
                          <a:cs typeface="+mn-cs"/>
                        </a:rPr>
                        <a:t>Colonie</a:t>
                      </a:r>
                      <a:endParaRPr lang="en-US" sz="2400" kern="1200" dirty="0">
                        <a:solidFill>
                          <a:schemeClr val="tx1"/>
                        </a:solidFill>
                        <a:latin typeface="+mn-lt"/>
                        <a:ea typeface="+mn-ea"/>
                        <a:cs typeface="+mn-cs"/>
                      </a:endParaRPr>
                    </a:p>
                  </a:txBody>
                  <a:tcPr marT="45721" marB="4572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87680">
                <a:tc>
                  <a:txBody>
                    <a:bodyPr/>
                    <a:lstStyle/>
                    <a:p>
                      <a:pPr marL="0" marR="0" lvl="0" indent="0" algn="ctr" defTabSz="457200" rtl="0" eaLnBrk="1" fontAlgn="base" latinLnBrk="0" hangingPunct="1">
                        <a:lnSpc>
                          <a:spcPct val="100000"/>
                        </a:lnSpc>
                        <a:spcBef>
                          <a:spcPct val="20000"/>
                        </a:spcBef>
                        <a:spcAft>
                          <a:spcPts val="600"/>
                        </a:spcAft>
                        <a:buClr>
                          <a:schemeClr val="accent2"/>
                        </a:buClr>
                        <a:buSzPct val="92000"/>
                        <a:buFont typeface="Wingdings 2" panose="05020102010507070707" pitchFamily="18" charset="2"/>
                        <a:buNone/>
                        <a:tabLst/>
                        <a:defRPr/>
                      </a:pPr>
                      <a:r>
                        <a:rPr lang="en-US" sz="2400" kern="1200" dirty="0">
                          <a:solidFill>
                            <a:schemeClr val="tx1"/>
                          </a:solidFill>
                          <a:latin typeface="+mn-lt"/>
                          <a:ea typeface="+mn-ea"/>
                          <a:cs typeface="+mn-cs"/>
                        </a:rPr>
                        <a:t>East Greenbush</a:t>
                      </a:r>
                    </a:p>
                  </a:txBody>
                  <a:tcPr marT="45721" marB="4572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487680">
                <a:tc>
                  <a:txBody>
                    <a:bodyPr/>
                    <a:lstStyle/>
                    <a:p>
                      <a:pPr marL="0" marR="0" lvl="0" indent="0" algn="ctr" defTabSz="457200" rtl="0" eaLnBrk="1" fontAlgn="base" latinLnBrk="0" hangingPunct="1">
                        <a:lnSpc>
                          <a:spcPct val="100000"/>
                        </a:lnSpc>
                        <a:spcBef>
                          <a:spcPct val="20000"/>
                        </a:spcBef>
                        <a:spcAft>
                          <a:spcPts val="600"/>
                        </a:spcAft>
                        <a:buClr>
                          <a:schemeClr val="accent2"/>
                        </a:buClr>
                        <a:buSzPct val="92000"/>
                        <a:buFont typeface="Wingdings 2" panose="05020102010507070707" pitchFamily="18" charset="2"/>
                        <a:buNone/>
                        <a:tabLst/>
                        <a:defRPr/>
                      </a:pPr>
                      <a:r>
                        <a:rPr lang="en-US" sz="2400" kern="1200" dirty="0">
                          <a:solidFill>
                            <a:schemeClr val="tx1"/>
                          </a:solidFill>
                          <a:latin typeface="+mn-lt"/>
                          <a:ea typeface="+mn-ea"/>
                          <a:cs typeface="+mn-cs"/>
                        </a:rPr>
                        <a:t>Greene County</a:t>
                      </a:r>
                    </a:p>
                  </a:txBody>
                  <a:tcPr marT="45721" marB="4572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487680">
                <a:tc>
                  <a:txBody>
                    <a:bodyPr/>
                    <a:lstStyle/>
                    <a:p>
                      <a:pPr marL="0" marR="0" lvl="0" indent="0" algn="ctr" defTabSz="457200" rtl="0" eaLnBrk="1" fontAlgn="base" latinLnBrk="0" hangingPunct="1">
                        <a:lnSpc>
                          <a:spcPct val="100000"/>
                        </a:lnSpc>
                        <a:spcBef>
                          <a:spcPct val="20000"/>
                        </a:spcBef>
                        <a:spcAft>
                          <a:spcPts val="600"/>
                        </a:spcAft>
                        <a:buClr>
                          <a:schemeClr val="accent2"/>
                        </a:buClr>
                        <a:buSzPct val="92000"/>
                        <a:buFont typeface="Wingdings 2" panose="05020102010507070707" pitchFamily="18" charset="2"/>
                        <a:buNone/>
                        <a:tabLst/>
                      </a:pPr>
                      <a:r>
                        <a:rPr lang="en-US" sz="2400" kern="1200" dirty="0">
                          <a:solidFill>
                            <a:schemeClr val="tx1"/>
                          </a:solidFill>
                          <a:latin typeface="+mn-lt"/>
                          <a:ea typeface="+mn-ea"/>
                          <a:cs typeface="+mn-cs"/>
                        </a:rPr>
                        <a:t>Guilderland</a:t>
                      </a:r>
                    </a:p>
                  </a:txBody>
                  <a:tcPr marT="45721" marB="4572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bl>
          </a:graphicData>
        </a:graphic>
      </p:graphicFrame>
      <p:sp>
        <p:nvSpPr>
          <p:cNvPr id="30734" name="Rectangle 90"/>
          <p:cNvSpPr>
            <a:spLocks noChangeArrowheads="1"/>
          </p:cNvSpPr>
          <p:nvPr/>
        </p:nvSpPr>
        <p:spPr bwMode="auto">
          <a:xfrm>
            <a:off x="1143000" y="3886200"/>
            <a:ext cx="3276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spcBef>
                <a:spcPct val="20000"/>
              </a:spcBef>
              <a:spcAft>
                <a:spcPts val="600"/>
              </a:spcAft>
              <a:buClr>
                <a:schemeClr val="accent2"/>
              </a:buClr>
              <a:buSzPct val="92000"/>
              <a:buFont typeface="Wingdings 2" panose="05020102010507070707" pitchFamily="18" charset="2"/>
              <a:buChar char=""/>
              <a:defRPr>
                <a:solidFill>
                  <a:schemeClr val="tx2"/>
                </a:solidFill>
                <a:latin typeface="Gill Sans MT" panose="020B0502020104020203" pitchFamily="34" charset="0"/>
              </a:defRPr>
            </a:lvl1pPr>
            <a:lvl2pPr marL="742950" indent="-285750">
              <a:spcBef>
                <a:spcPct val="20000"/>
              </a:spcBef>
              <a:spcAft>
                <a:spcPts val="600"/>
              </a:spcAft>
              <a:buClr>
                <a:schemeClr val="accent2"/>
              </a:buClr>
              <a:buSzPct val="92000"/>
              <a:buFont typeface="Wingdings 2" panose="05020102010507070707" pitchFamily="18" charset="2"/>
              <a:buChar char=""/>
              <a:defRPr sz="1600">
                <a:solidFill>
                  <a:schemeClr val="tx2"/>
                </a:solidFill>
                <a:latin typeface="Gill Sans MT" panose="020B0502020104020203" pitchFamily="34" charset="0"/>
              </a:defRPr>
            </a:lvl2pPr>
            <a:lvl3pPr marL="1143000" indent="-228600">
              <a:spcBef>
                <a:spcPct val="20000"/>
              </a:spcBef>
              <a:spcAft>
                <a:spcPts val="600"/>
              </a:spcAft>
              <a:buClr>
                <a:schemeClr val="accent2"/>
              </a:buClr>
              <a:buSzPct val="92000"/>
              <a:buFont typeface="Wingdings 2" panose="05020102010507070707" pitchFamily="18" charset="2"/>
              <a:buChar char=""/>
              <a:defRPr sz="1400">
                <a:solidFill>
                  <a:schemeClr val="tx2"/>
                </a:solidFill>
                <a:latin typeface="Gill Sans MT" panose="020B0502020104020203" pitchFamily="34" charset="0"/>
              </a:defRPr>
            </a:lvl3pPr>
            <a:lvl4pPr marL="1600200" indent="-22860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4pPr>
            <a:lvl5pPr marL="2057400" indent="-22860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5pPr>
            <a:lvl6pPr marL="2514600" indent="-2286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6pPr>
            <a:lvl7pPr marL="2971800" indent="-2286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7pPr>
            <a:lvl8pPr marL="3429000" indent="-2286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8pPr>
            <a:lvl9pPr marL="3886200" indent="-2286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9pPr>
          </a:lstStyle>
          <a:p>
            <a:pPr eaLnBrk="1" hangingPunct="1">
              <a:spcBef>
                <a:spcPct val="0"/>
              </a:spcBef>
              <a:spcAft>
                <a:spcPct val="0"/>
              </a:spcAft>
              <a:buClrTx/>
              <a:buSzTx/>
              <a:buFontTx/>
              <a:buNone/>
            </a:pPr>
            <a:endParaRPr lang="en-US" altLang="en-US" sz="2400">
              <a:solidFill>
                <a:schemeClr val="tx1"/>
              </a:solidFill>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723517791"/>
              </p:ext>
            </p:extLst>
          </p:nvPr>
        </p:nvGraphicFramePr>
        <p:xfrm>
          <a:off x="4419600" y="1430701"/>
          <a:ext cx="3886200" cy="4385654"/>
        </p:xfrm>
        <a:graphic>
          <a:graphicData uri="http://schemas.openxmlformats.org/drawingml/2006/table">
            <a:tbl>
              <a:tblPr/>
              <a:tblGrid>
                <a:gridCol w="3886200">
                  <a:extLst>
                    <a:ext uri="{9D8B030D-6E8A-4147-A177-3AD203B41FA5}">
                      <a16:colId xmlns="" xmlns:a16="http://schemas.microsoft.com/office/drawing/2014/main" val="20000"/>
                    </a:ext>
                  </a:extLst>
                </a:gridCol>
              </a:tblGrid>
              <a:tr h="469676">
                <a:tc>
                  <a:txBody>
                    <a:bodyPr/>
                    <a:lstStyle/>
                    <a:p>
                      <a:pPr marL="0" marR="0" lvl="0" indent="0" algn="ctr" defTabSz="457200" rtl="0" eaLnBrk="1" fontAlgn="base" latinLnBrk="0" hangingPunct="1">
                        <a:lnSpc>
                          <a:spcPct val="100000"/>
                        </a:lnSpc>
                        <a:spcBef>
                          <a:spcPct val="20000"/>
                        </a:spcBef>
                        <a:spcAft>
                          <a:spcPts val="600"/>
                        </a:spcAft>
                        <a:buClr>
                          <a:schemeClr val="accent2"/>
                        </a:buClr>
                        <a:buSzPct val="92000"/>
                        <a:buFont typeface="Wingdings 2" panose="05020102010507070707" pitchFamily="18" charset="2"/>
                        <a:buNone/>
                        <a:tabLst/>
                        <a:defRPr/>
                      </a:pPr>
                      <a:r>
                        <a:rPr lang="en-US" sz="2400" kern="1200" dirty="0" smtClean="0">
                          <a:solidFill>
                            <a:schemeClr val="tx1"/>
                          </a:solidFill>
                          <a:latin typeface="+mn-lt"/>
                          <a:ea typeface="+mn-ea"/>
                          <a:cs typeface="+mn-cs"/>
                        </a:rPr>
                        <a:t>No. </a:t>
                      </a:r>
                      <a:r>
                        <a:rPr lang="en-US" sz="2400" kern="1200" dirty="0">
                          <a:solidFill>
                            <a:schemeClr val="tx1"/>
                          </a:solidFill>
                          <a:latin typeface="+mn-lt"/>
                          <a:ea typeface="+mn-ea"/>
                          <a:cs typeface="+mn-cs"/>
                        </a:rPr>
                        <a:t>Columbia County</a:t>
                      </a:r>
                    </a:p>
                  </a:txBody>
                  <a:tcPr marT="39439" marB="394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35023">
                <a:tc>
                  <a:txBody>
                    <a:bodyPr/>
                    <a:lstStyle/>
                    <a:p>
                      <a:pPr marL="0" marR="0" lvl="0" indent="0" algn="ctr" defTabSz="457200" rtl="0" eaLnBrk="1" fontAlgn="base" latinLnBrk="0" hangingPunct="1">
                        <a:lnSpc>
                          <a:spcPct val="100000"/>
                        </a:lnSpc>
                        <a:spcBef>
                          <a:spcPct val="20000"/>
                        </a:spcBef>
                        <a:spcAft>
                          <a:spcPts val="600"/>
                        </a:spcAft>
                        <a:buClr>
                          <a:schemeClr val="accent2"/>
                        </a:buClr>
                        <a:buSzPct val="92000"/>
                        <a:buFont typeface="Wingdings 2" panose="05020102010507070707" pitchFamily="18" charset="2"/>
                        <a:buNone/>
                        <a:tabLst/>
                      </a:pPr>
                      <a:r>
                        <a:rPr lang="en-US" sz="2400" kern="1200" dirty="0" smtClean="0">
                          <a:solidFill>
                            <a:schemeClr val="tx1"/>
                          </a:solidFill>
                          <a:latin typeface="+mn-lt"/>
                          <a:ea typeface="+mn-ea"/>
                          <a:cs typeface="+mn-cs"/>
                        </a:rPr>
                        <a:t>Ravena</a:t>
                      </a:r>
                      <a:endParaRPr lang="en-US" sz="2400" kern="1200" dirty="0">
                        <a:solidFill>
                          <a:schemeClr val="tx1"/>
                        </a:solidFill>
                        <a:latin typeface="+mn-lt"/>
                        <a:ea typeface="+mn-ea"/>
                        <a:cs typeface="+mn-cs"/>
                      </a:endParaRPr>
                    </a:p>
                  </a:txBody>
                  <a:tcPr marT="39439" marB="394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03328">
                <a:tc>
                  <a:txBody>
                    <a:bodyPr/>
                    <a:lstStyle/>
                    <a:p>
                      <a:pPr marL="0" marR="0" lvl="0" indent="0" algn="ctr" defTabSz="457200" rtl="0" eaLnBrk="1" fontAlgn="base" latinLnBrk="0" hangingPunct="1">
                        <a:lnSpc>
                          <a:spcPct val="100000"/>
                        </a:lnSpc>
                        <a:spcBef>
                          <a:spcPct val="20000"/>
                        </a:spcBef>
                        <a:spcAft>
                          <a:spcPts val="600"/>
                        </a:spcAft>
                        <a:buClr>
                          <a:schemeClr val="accent2"/>
                        </a:buClr>
                        <a:buSzPct val="92000"/>
                        <a:buFont typeface="Wingdings 2" panose="05020102010507070707" pitchFamily="18" charset="2"/>
                        <a:buNone/>
                        <a:tabLst/>
                      </a:pPr>
                      <a:r>
                        <a:rPr lang="en-US" sz="2400" kern="1200" dirty="0" smtClean="0">
                          <a:solidFill>
                            <a:schemeClr val="tx1"/>
                          </a:solidFill>
                          <a:latin typeface="+mn-lt"/>
                          <a:ea typeface="+mn-ea"/>
                          <a:cs typeface="+mn-cs"/>
                        </a:rPr>
                        <a:t>Rensselaer</a:t>
                      </a:r>
                      <a:endParaRPr lang="en-US" sz="2400" kern="1200" dirty="0">
                        <a:solidFill>
                          <a:schemeClr val="tx1"/>
                        </a:solidFill>
                        <a:latin typeface="+mn-lt"/>
                        <a:ea typeface="+mn-ea"/>
                        <a:cs typeface="+mn-cs"/>
                      </a:endParaRPr>
                    </a:p>
                  </a:txBody>
                  <a:tcPr marT="39439" marB="394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511831">
                <a:tc>
                  <a:txBody>
                    <a:bodyPr/>
                    <a:lstStyle/>
                    <a:p>
                      <a:pPr marL="0" marR="0" lvl="0" indent="0" algn="ctr" defTabSz="457200" rtl="0" eaLnBrk="1" fontAlgn="base" latinLnBrk="0" hangingPunct="1">
                        <a:lnSpc>
                          <a:spcPct val="100000"/>
                        </a:lnSpc>
                        <a:spcBef>
                          <a:spcPct val="20000"/>
                        </a:spcBef>
                        <a:spcAft>
                          <a:spcPts val="600"/>
                        </a:spcAft>
                        <a:buClr>
                          <a:schemeClr val="accent2"/>
                        </a:buClr>
                        <a:buSzPct val="92000"/>
                        <a:buFont typeface="Wingdings 2" panose="05020102010507070707" pitchFamily="18" charset="2"/>
                        <a:buNone/>
                        <a:tabLst/>
                      </a:pPr>
                      <a:r>
                        <a:rPr lang="en-US" sz="2400" kern="1200" dirty="0">
                          <a:solidFill>
                            <a:schemeClr val="tx1"/>
                          </a:solidFill>
                          <a:latin typeface="+mn-lt"/>
                          <a:ea typeface="+mn-ea"/>
                          <a:cs typeface="+mn-cs"/>
                        </a:rPr>
                        <a:t>Rotterdam</a:t>
                      </a:r>
                    </a:p>
                  </a:txBody>
                  <a:tcPr marT="39439" marB="394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38713">
                <a:tc>
                  <a:txBody>
                    <a:bodyPr/>
                    <a:lstStyle/>
                    <a:p>
                      <a:pPr marL="0" marR="0" lvl="0" indent="0" algn="ctr" defTabSz="457200" rtl="0" eaLnBrk="1" fontAlgn="base" latinLnBrk="0" hangingPunct="1">
                        <a:lnSpc>
                          <a:spcPct val="100000"/>
                        </a:lnSpc>
                        <a:spcBef>
                          <a:spcPct val="20000"/>
                        </a:spcBef>
                        <a:spcAft>
                          <a:spcPts val="600"/>
                        </a:spcAft>
                        <a:buClr>
                          <a:schemeClr val="accent2"/>
                        </a:buClr>
                        <a:buSzPct val="92000"/>
                        <a:buFont typeface="Wingdings 2" panose="05020102010507070707" pitchFamily="18" charset="2"/>
                        <a:buNone/>
                        <a:tabLst/>
                        <a:defRPr/>
                      </a:pPr>
                      <a:r>
                        <a:rPr lang="en-US" sz="2400" kern="1200" dirty="0">
                          <a:solidFill>
                            <a:schemeClr val="tx1"/>
                          </a:solidFill>
                          <a:latin typeface="+mn-lt"/>
                          <a:ea typeface="+mn-ea"/>
                          <a:cs typeface="+mn-cs"/>
                        </a:rPr>
                        <a:t>Saratoga</a:t>
                      </a:r>
                    </a:p>
                  </a:txBody>
                  <a:tcPr marT="39439" marB="394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511831">
                <a:tc>
                  <a:txBody>
                    <a:bodyPr/>
                    <a:lstStyle/>
                    <a:p>
                      <a:pPr marL="0" marR="0" lvl="0" indent="0" algn="ctr" defTabSz="457200" rtl="0" eaLnBrk="1" fontAlgn="base" latinLnBrk="0" hangingPunct="1">
                        <a:lnSpc>
                          <a:spcPct val="100000"/>
                        </a:lnSpc>
                        <a:spcBef>
                          <a:spcPct val="20000"/>
                        </a:spcBef>
                        <a:spcAft>
                          <a:spcPts val="600"/>
                        </a:spcAft>
                        <a:buClr>
                          <a:schemeClr val="accent2"/>
                        </a:buClr>
                        <a:buSzPct val="92000"/>
                        <a:buFont typeface="Wingdings 2" panose="05020102010507070707" pitchFamily="18" charset="2"/>
                        <a:buNone/>
                        <a:tabLst/>
                        <a:defRPr/>
                      </a:pPr>
                      <a:r>
                        <a:rPr lang="en-US" sz="2400" kern="1200" dirty="0" err="1" smtClean="0">
                          <a:solidFill>
                            <a:schemeClr val="tx1"/>
                          </a:solidFill>
                          <a:latin typeface="+mn-lt"/>
                          <a:ea typeface="+mn-ea"/>
                          <a:cs typeface="+mn-cs"/>
                        </a:rPr>
                        <a:t>Schenenectady</a:t>
                      </a:r>
                      <a:r>
                        <a:rPr lang="en-US" sz="2400" kern="1200" dirty="0" smtClean="0">
                          <a:solidFill>
                            <a:schemeClr val="tx1"/>
                          </a:solidFill>
                          <a:latin typeface="+mn-lt"/>
                          <a:ea typeface="+mn-ea"/>
                          <a:cs typeface="+mn-cs"/>
                        </a:rPr>
                        <a:t>-Belmont</a:t>
                      </a:r>
                      <a:endParaRPr lang="en-US" sz="2400" kern="1200" dirty="0">
                        <a:solidFill>
                          <a:schemeClr val="tx1"/>
                        </a:solidFill>
                        <a:latin typeface="+mn-lt"/>
                        <a:ea typeface="+mn-ea"/>
                        <a:cs typeface="+mn-cs"/>
                      </a:endParaRPr>
                    </a:p>
                  </a:txBody>
                  <a:tcPr marT="39439" marB="394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521510">
                <a:tc>
                  <a:txBody>
                    <a:bodyPr/>
                    <a:lstStyle/>
                    <a:p>
                      <a:pPr marL="0" marR="0" lvl="0" indent="0" algn="ctr" defTabSz="457200" rtl="0" eaLnBrk="1" fontAlgn="base" latinLnBrk="0" hangingPunct="1">
                        <a:lnSpc>
                          <a:spcPct val="100000"/>
                        </a:lnSpc>
                        <a:spcBef>
                          <a:spcPct val="20000"/>
                        </a:spcBef>
                        <a:spcAft>
                          <a:spcPts val="600"/>
                        </a:spcAft>
                        <a:buClr>
                          <a:schemeClr val="accent2"/>
                        </a:buClr>
                        <a:buSzPct val="92000"/>
                        <a:buFont typeface="Wingdings 2" panose="05020102010507070707" pitchFamily="18" charset="2"/>
                        <a:buNone/>
                        <a:tabLst/>
                        <a:defRPr/>
                      </a:pPr>
                      <a:r>
                        <a:rPr lang="en-US" sz="2400" kern="1200" dirty="0" smtClean="0">
                          <a:solidFill>
                            <a:schemeClr val="tx1"/>
                          </a:solidFill>
                          <a:latin typeface="+mn-lt"/>
                          <a:ea typeface="+mn-ea"/>
                          <a:cs typeface="+mn-cs"/>
                        </a:rPr>
                        <a:t>So. </a:t>
                      </a:r>
                      <a:r>
                        <a:rPr lang="en-US" sz="2400" kern="1200" dirty="0">
                          <a:solidFill>
                            <a:schemeClr val="tx1"/>
                          </a:solidFill>
                          <a:latin typeface="+mn-lt"/>
                          <a:ea typeface="+mn-ea"/>
                          <a:cs typeface="+mn-cs"/>
                        </a:rPr>
                        <a:t>Glens Falls</a:t>
                      </a:r>
                    </a:p>
                  </a:txBody>
                  <a:tcPr marT="39439" marB="394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533564">
                <a:tc>
                  <a:txBody>
                    <a:bodyPr/>
                    <a:lstStyle/>
                    <a:p>
                      <a:pPr marL="0" marR="0" lvl="0" indent="0" algn="ctr" defTabSz="457200" rtl="0" eaLnBrk="1" fontAlgn="base" latinLnBrk="0" hangingPunct="1">
                        <a:lnSpc>
                          <a:spcPct val="100000"/>
                        </a:lnSpc>
                        <a:spcBef>
                          <a:spcPct val="20000"/>
                        </a:spcBef>
                        <a:spcAft>
                          <a:spcPts val="600"/>
                        </a:spcAft>
                        <a:buClr>
                          <a:schemeClr val="accent2"/>
                        </a:buClr>
                        <a:buSzPct val="92000"/>
                        <a:buFont typeface="Wingdings 2" panose="05020102010507070707" pitchFamily="18" charset="2"/>
                        <a:buNone/>
                        <a:tabLst/>
                        <a:defRPr/>
                      </a:pPr>
                      <a:r>
                        <a:rPr lang="en-US" sz="2400" kern="1200" dirty="0" smtClean="0">
                          <a:solidFill>
                            <a:schemeClr val="tx1"/>
                          </a:solidFill>
                          <a:latin typeface="+mn-lt"/>
                          <a:ea typeface="+mn-ea"/>
                          <a:cs typeface="+mn-cs"/>
                        </a:rPr>
                        <a:t>South </a:t>
                      </a:r>
                      <a:r>
                        <a:rPr lang="en-US" sz="2400" kern="1200" dirty="0">
                          <a:solidFill>
                            <a:schemeClr val="tx1"/>
                          </a:solidFill>
                          <a:latin typeface="+mn-lt"/>
                          <a:ea typeface="+mn-ea"/>
                          <a:cs typeface="+mn-cs"/>
                        </a:rPr>
                        <a:t>Troy</a:t>
                      </a:r>
                    </a:p>
                  </a:txBody>
                  <a:tcPr marT="39439" marB="394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435023">
                <a:tc>
                  <a:txBody>
                    <a:bodyPr/>
                    <a:lstStyle/>
                    <a:p>
                      <a:pPr marL="0" marR="0" lvl="0" indent="0" algn="ctr" defTabSz="457200" rtl="0" eaLnBrk="1" fontAlgn="base" latinLnBrk="0" hangingPunct="1">
                        <a:lnSpc>
                          <a:spcPct val="100000"/>
                        </a:lnSpc>
                        <a:spcBef>
                          <a:spcPct val="20000"/>
                        </a:spcBef>
                        <a:spcAft>
                          <a:spcPts val="600"/>
                        </a:spcAft>
                        <a:buClr>
                          <a:schemeClr val="accent2"/>
                        </a:buClr>
                        <a:buSzPct val="92000"/>
                        <a:buFont typeface="Wingdings 2" panose="05020102010507070707" pitchFamily="18" charset="2"/>
                        <a:buNone/>
                        <a:tabLst/>
                        <a:defRPr/>
                      </a:pPr>
                      <a:r>
                        <a:rPr lang="en-US" sz="2400" kern="1200" dirty="0">
                          <a:solidFill>
                            <a:schemeClr val="tx1"/>
                          </a:solidFill>
                          <a:latin typeface="+mn-lt"/>
                          <a:ea typeface="+mn-ea"/>
                          <a:cs typeface="+mn-cs"/>
                        </a:rPr>
                        <a:t>Troy</a:t>
                      </a:r>
                    </a:p>
                  </a:txBody>
                  <a:tcPr marT="39439" marB="394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2678"/>
                                        </p:tgtEl>
                                        <p:attrNameLst>
                                          <p:attrName>style.visibility</p:attrName>
                                        </p:attrNameLst>
                                      </p:cBhvr>
                                      <p:to>
                                        <p:strVal val="visible"/>
                                      </p:to>
                                    </p:set>
                                    <p:animEffect transition="in" filter="fade">
                                      <p:cBhvr>
                                        <p:cTn id="7" dur="1000"/>
                                        <p:tgtEl>
                                          <p:spTgt spid="22678"/>
                                        </p:tgtEl>
                                      </p:cBhvr>
                                    </p:animEffect>
                                    <p:anim calcmode="lin" valueType="num">
                                      <p:cBhvr>
                                        <p:cTn id="8" dur="1000" fill="hold"/>
                                        <p:tgtEl>
                                          <p:spTgt spid="22678"/>
                                        </p:tgtEl>
                                        <p:attrNameLst>
                                          <p:attrName>ppt_x</p:attrName>
                                        </p:attrNameLst>
                                      </p:cBhvr>
                                      <p:tavLst>
                                        <p:tav tm="0">
                                          <p:val>
                                            <p:strVal val="#ppt_x"/>
                                          </p:val>
                                        </p:tav>
                                        <p:tav tm="100000">
                                          <p:val>
                                            <p:strVal val="#ppt_x"/>
                                          </p:val>
                                        </p:tav>
                                      </p:tavLst>
                                    </p:anim>
                                    <p:anim calcmode="lin" valueType="num">
                                      <p:cBhvr>
                                        <p:cTn id="9" dur="1000" fill="hold"/>
                                        <p:tgtEl>
                                          <p:spTgt spid="2267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rtlCol="0"/>
          <a:lstStyle/>
          <a:p>
            <a:pPr eaLnBrk="1" fontAlgn="auto" hangingPunct="1">
              <a:defRPr/>
            </a:pPr>
            <a:r>
              <a:rPr lang="en-US" sz="2800" dirty="0"/>
              <a:t>Your BOARD, Coaches, and Teams</a:t>
            </a:r>
          </a:p>
        </p:txBody>
      </p:sp>
      <p:sp>
        <p:nvSpPr>
          <p:cNvPr id="2" name="Title 1"/>
          <p:cNvSpPr>
            <a:spLocks noGrp="1"/>
          </p:cNvSpPr>
          <p:nvPr>
            <p:ph type="title"/>
          </p:nvPr>
        </p:nvSpPr>
        <p:spPr/>
        <p:txBody>
          <a:bodyPr/>
          <a:lstStyle/>
          <a:p>
            <a:pPr eaLnBrk="1" fontAlgn="auto" hangingPunct="1">
              <a:spcAft>
                <a:spcPts val="0"/>
              </a:spcAft>
              <a:defRPr/>
            </a:pPr>
            <a:r>
              <a:rPr lang="en-US" dirty="0"/>
              <a:t>Unit 2: Your Association</a:t>
            </a:r>
          </a:p>
        </p:txBody>
      </p:sp>
      <p:graphicFrame>
        <p:nvGraphicFramePr>
          <p:cNvPr id="33796" name="Object 4"/>
          <p:cNvGraphicFramePr>
            <a:graphicFrameLocks noChangeAspect="1"/>
          </p:cNvGraphicFramePr>
          <p:nvPr/>
        </p:nvGraphicFramePr>
        <p:xfrm>
          <a:off x="685800" y="3352800"/>
          <a:ext cx="3048000" cy="2857500"/>
        </p:xfrm>
        <a:graphic>
          <a:graphicData uri="http://schemas.openxmlformats.org/presentationml/2006/ole">
            <p:oleObj spid="_x0000_s33822" name="Clip" r:id="rId3" imgW="3902075" imgH="3292475" progId="">
              <p:embed/>
            </p:oleObj>
          </a:graphicData>
        </a:graphic>
      </p:graphicFrame>
      <p:pic>
        <p:nvPicPr>
          <p:cNvPr id="33797" name="Picture 5" descr="MCj030566900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00600" y="3314700"/>
            <a:ext cx="3846513" cy="270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Placeholder 2"/>
          <p:cNvSpPr>
            <a:spLocks noGrp="1"/>
          </p:cNvSpPr>
          <p:nvPr>
            <p:ph type="body" idx="1"/>
          </p:nvPr>
        </p:nvSpPr>
        <p:spPr>
          <a:xfrm>
            <a:off x="1066800" y="1828800"/>
            <a:ext cx="3594100" cy="576263"/>
          </a:xfrm>
        </p:spPr>
        <p:txBody>
          <a:bodyPr>
            <a:normAutofit/>
          </a:bodyPr>
          <a:lstStyle/>
          <a:p>
            <a:pPr eaLnBrk="1" hangingPunct="1"/>
            <a:r>
              <a:rPr lang="en-US" altLang="en-US" sz="2800" dirty="0"/>
              <a:t>Should Include…</a:t>
            </a:r>
          </a:p>
        </p:txBody>
      </p:sp>
      <p:sp>
        <p:nvSpPr>
          <p:cNvPr id="32773" name="Text Placeholder 4"/>
          <p:cNvSpPr>
            <a:spLocks noGrp="1"/>
          </p:cNvSpPr>
          <p:nvPr>
            <p:ph type="body" sz="half" idx="3"/>
          </p:nvPr>
        </p:nvSpPr>
        <p:spPr>
          <a:xfrm>
            <a:off x="4567238" y="1925638"/>
            <a:ext cx="3602037" cy="576262"/>
          </a:xfrm>
        </p:spPr>
        <p:txBody>
          <a:bodyPr/>
          <a:lstStyle/>
          <a:p>
            <a:pPr eaLnBrk="1" hangingPunct="1"/>
            <a:r>
              <a:rPr lang="en-US" altLang="en-US" sz="2800" dirty="0"/>
              <a:t>May Include…</a:t>
            </a:r>
          </a:p>
        </p:txBody>
      </p:sp>
      <p:sp>
        <p:nvSpPr>
          <p:cNvPr id="29700" name="Content Placeholder 3"/>
          <p:cNvSpPr>
            <a:spLocks noGrp="1"/>
          </p:cNvSpPr>
          <p:nvPr>
            <p:ph sz="quarter" idx="2"/>
          </p:nvPr>
        </p:nvSpPr>
        <p:spPr>
          <a:xfrm>
            <a:off x="581025" y="2501900"/>
            <a:ext cx="3990975" cy="3133725"/>
          </a:xfrm>
        </p:spPr>
        <p:txBody>
          <a:bodyPr>
            <a:normAutofit lnSpcReduction="10000"/>
          </a:bodyPr>
          <a:lstStyle/>
          <a:p>
            <a:pPr lvl="1" eaLnBrk="1" hangingPunct="1">
              <a:defRPr/>
            </a:pPr>
            <a:r>
              <a:rPr lang="en-US" altLang="en-US" sz="2000" b="1" dirty="0"/>
              <a:t>President</a:t>
            </a:r>
          </a:p>
          <a:p>
            <a:pPr lvl="1" eaLnBrk="1" hangingPunct="1">
              <a:defRPr/>
            </a:pPr>
            <a:r>
              <a:rPr lang="en-US" altLang="en-US" sz="2000" b="1" dirty="0"/>
              <a:t>Vice President</a:t>
            </a:r>
          </a:p>
          <a:p>
            <a:pPr lvl="1" eaLnBrk="1" hangingPunct="1">
              <a:defRPr/>
            </a:pPr>
            <a:r>
              <a:rPr lang="en-US" altLang="en-US" sz="2000" b="1" dirty="0"/>
              <a:t>Secretary</a:t>
            </a:r>
          </a:p>
          <a:p>
            <a:pPr lvl="1" eaLnBrk="1" hangingPunct="1">
              <a:defRPr/>
            </a:pPr>
            <a:r>
              <a:rPr lang="en-US" altLang="en-US" sz="2000" b="1" dirty="0"/>
              <a:t>Treasurer</a:t>
            </a:r>
          </a:p>
          <a:p>
            <a:pPr lvl="1" eaLnBrk="1" hangingPunct="1">
              <a:defRPr/>
            </a:pPr>
            <a:r>
              <a:rPr lang="en-US" altLang="en-US" sz="2000" b="1" dirty="0"/>
              <a:t>Football Coordinator</a:t>
            </a:r>
          </a:p>
          <a:p>
            <a:pPr lvl="1" eaLnBrk="1" hangingPunct="1">
              <a:defRPr/>
            </a:pPr>
            <a:r>
              <a:rPr lang="en-US" altLang="en-US" sz="2000" b="1" dirty="0"/>
              <a:t>Cheerleading Coordinator  </a:t>
            </a:r>
          </a:p>
          <a:p>
            <a:pPr lvl="1" eaLnBrk="1" hangingPunct="1">
              <a:defRPr/>
            </a:pPr>
            <a:r>
              <a:rPr lang="en-US" altLang="en-US" sz="2000" b="1" dirty="0"/>
              <a:t>Scholastic Coordinator</a:t>
            </a:r>
          </a:p>
          <a:p>
            <a:pPr lvl="1" eaLnBrk="1" hangingPunct="1">
              <a:defRPr/>
            </a:pPr>
            <a:r>
              <a:rPr lang="en-US" altLang="en-US" sz="2000" b="1" dirty="0">
                <a:solidFill>
                  <a:schemeClr val="tx1"/>
                </a:solidFill>
              </a:rPr>
              <a:t>Player Safety Coach</a:t>
            </a:r>
            <a:r>
              <a:rPr lang="en-US" altLang="en-US" sz="2000" dirty="0">
                <a:solidFill>
                  <a:schemeClr val="tx1"/>
                </a:solidFill>
              </a:rPr>
              <a:t> </a:t>
            </a:r>
          </a:p>
        </p:txBody>
      </p:sp>
      <p:sp>
        <p:nvSpPr>
          <p:cNvPr id="29702" name="Content Placeholder 5"/>
          <p:cNvSpPr>
            <a:spLocks noGrp="1"/>
          </p:cNvSpPr>
          <p:nvPr>
            <p:ph sz="quarter" idx="4"/>
          </p:nvPr>
        </p:nvSpPr>
        <p:spPr>
          <a:xfrm>
            <a:off x="4567238" y="2516188"/>
            <a:ext cx="3908425" cy="2935287"/>
          </a:xfrm>
        </p:spPr>
        <p:txBody>
          <a:bodyPr>
            <a:normAutofit/>
          </a:bodyPr>
          <a:lstStyle/>
          <a:p>
            <a:pPr marL="304800" lvl="1" eaLnBrk="1" hangingPunct="1">
              <a:defRPr/>
            </a:pPr>
            <a:r>
              <a:rPr lang="en-US" altLang="en-US" sz="2000" dirty="0"/>
              <a:t>Registrar</a:t>
            </a:r>
          </a:p>
          <a:p>
            <a:pPr marL="304800" lvl="1" eaLnBrk="1" hangingPunct="1">
              <a:defRPr/>
            </a:pPr>
            <a:r>
              <a:rPr lang="en-US" altLang="en-US" sz="2000" dirty="0"/>
              <a:t>Fundraising Chair</a:t>
            </a:r>
          </a:p>
          <a:p>
            <a:pPr marL="304800" lvl="1" eaLnBrk="1" hangingPunct="1">
              <a:defRPr/>
            </a:pPr>
            <a:r>
              <a:rPr lang="en-US" altLang="en-US" sz="2000" dirty="0"/>
              <a:t>Concession Stand Manager</a:t>
            </a:r>
          </a:p>
          <a:p>
            <a:pPr marL="304800" lvl="1" eaLnBrk="1" hangingPunct="1">
              <a:defRPr/>
            </a:pPr>
            <a:r>
              <a:rPr lang="en-US" altLang="en-US" sz="2000" dirty="0"/>
              <a:t>Equipment Manager</a:t>
            </a:r>
          </a:p>
          <a:p>
            <a:pPr marL="304800" lvl="1" eaLnBrk="1" hangingPunct="1">
              <a:defRPr/>
            </a:pPr>
            <a:r>
              <a:rPr lang="en-US" altLang="en-US" sz="2000" dirty="0"/>
              <a:t>Any other positions that will help your Association to run efficiently</a:t>
            </a:r>
          </a:p>
          <a:p>
            <a:pPr eaLnBrk="1" hangingPunct="1">
              <a:defRPr/>
            </a:pPr>
            <a:endParaRPr lang="en-US" altLang="en-US" dirty="0"/>
          </a:p>
        </p:txBody>
      </p:sp>
      <p:sp>
        <p:nvSpPr>
          <p:cNvPr id="2" name="Title 1"/>
          <p:cNvSpPr>
            <a:spLocks noGrp="1"/>
          </p:cNvSpPr>
          <p:nvPr>
            <p:ph type="title"/>
          </p:nvPr>
        </p:nvSpPr>
        <p:spPr>
          <a:xfrm>
            <a:off x="304800" y="533400"/>
            <a:ext cx="8610600" cy="882650"/>
          </a:xfrm>
        </p:spPr>
        <p:txBody>
          <a:bodyPr/>
          <a:lstStyle/>
          <a:p>
            <a:pPr eaLnBrk="1" hangingPunct="1">
              <a:defRPr/>
            </a:pPr>
            <a:r>
              <a:rPr lang="en-US" sz="3200" dirty="0"/>
              <a:t>Association Board of Directors</a:t>
            </a:r>
          </a:p>
        </p:txBody>
      </p:sp>
      <p:sp>
        <p:nvSpPr>
          <p:cNvPr id="8" name="TextBox 7"/>
          <p:cNvSpPr txBox="1"/>
          <p:nvPr/>
        </p:nvSpPr>
        <p:spPr>
          <a:xfrm>
            <a:off x="973138" y="5734050"/>
            <a:ext cx="7477125" cy="646113"/>
          </a:xfrm>
          <a:prstGeom prst="rect">
            <a:avLst/>
          </a:prstGeom>
          <a:noFill/>
        </p:spPr>
        <p:txBody>
          <a:bodyPr>
            <a:spAutoFit/>
          </a:bodyPr>
          <a:lstStyle/>
          <a:p>
            <a:pPr algn="ctr">
              <a:defRPr/>
            </a:pPr>
            <a:r>
              <a:rPr lang="en-US" altLang="en-US" sz="1800" b="1" dirty="0">
                <a:solidFill>
                  <a:schemeClr val="tx2"/>
                </a:solidFill>
                <a:latin typeface="+mn-lt"/>
              </a:rPr>
              <a:t>All Board Members should attend monthly meetings to receive information so that your association members stay well-informed.</a:t>
            </a:r>
            <a:endParaRPr lang="en-US" altLang="en-US" sz="1800" dirty="0">
              <a:solidFill>
                <a:schemeClr val="tx2"/>
              </a:solidFill>
              <a:latin typeface="+mn-l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Effect transition="in" filter="fade">
                                      <p:cBhvr>
                                        <p:cTn id="7" dur="1000"/>
                                        <p:tgtEl>
                                          <p:spTgt spid="29700">
                                            <p:txEl>
                                              <p:pRg st="0" end="0"/>
                                            </p:txEl>
                                          </p:spTgt>
                                        </p:tgtEl>
                                      </p:cBhvr>
                                    </p:animEffect>
                                    <p:anim calcmode="lin" valueType="num">
                                      <p:cBhvr>
                                        <p:cTn id="8" dur="1000" fill="hold"/>
                                        <p:tgtEl>
                                          <p:spTgt spid="2970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70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700">
                                            <p:txEl>
                                              <p:pRg st="1" end="1"/>
                                            </p:txEl>
                                          </p:spTgt>
                                        </p:tgtEl>
                                        <p:attrNameLst>
                                          <p:attrName>style.visibility</p:attrName>
                                        </p:attrNameLst>
                                      </p:cBhvr>
                                      <p:to>
                                        <p:strVal val="visible"/>
                                      </p:to>
                                    </p:set>
                                    <p:animEffect transition="in" filter="fade">
                                      <p:cBhvr>
                                        <p:cTn id="12" dur="1000"/>
                                        <p:tgtEl>
                                          <p:spTgt spid="29700">
                                            <p:txEl>
                                              <p:pRg st="1" end="1"/>
                                            </p:txEl>
                                          </p:spTgt>
                                        </p:tgtEl>
                                      </p:cBhvr>
                                    </p:animEffect>
                                    <p:anim calcmode="lin" valueType="num">
                                      <p:cBhvr>
                                        <p:cTn id="13" dur="1000" fill="hold"/>
                                        <p:tgtEl>
                                          <p:spTgt spid="2970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970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700">
                                            <p:txEl>
                                              <p:pRg st="2" end="2"/>
                                            </p:txEl>
                                          </p:spTgt>
                                        </p:tgtEl>
                                        <p:attrNameLst>
                                          <p:attrName>style.visibility</p:attrName>
                                        </p:attrNameLst>
                                      </p:cBhvr>
                                      <p:to>
                                        <p:strVal val="visible"/>
                                      </p:to>
                                    </p:set>
                                    <p:animEffect transition="in" filter="fade">
                                      <p:cBhvr>
                                        <p:cTn id="17" dur="1000"/>
                                        <p:tgtEl>
                                          <p:spTgt spid="29700">
                                            <p:txEl>
                                              <p:pRg st="2" end="2"/>
                                            </p:txEl>
                                          </p:spTgt>
                                        </p:tgtEl>
                                      </p:cBhvr>
                                    </p:animEffect>
                                    <p:anim calcmode="lin" valueType="num">
                                      <p:cBhvr>
                                        <p:cTn id="18" dur="1000" fill="hold"/>
                                        <p:tgtEl>
                                          <p:spTgt spid="2970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970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9700">
                                            <p:txEl>
                                              <p:pRg st="3" end="3"/>
                                            </p:txEl>
                                          </p:spTgt>
                                        </p:tgtEl>
                                        <p:attrNameLst>
                                          <p:attrName>style.visibility</p:attrName>
                                        </p:attrNameLst>
                                      </p:cBhvr>
                                      <p:to>
                                        <p:strVal val="visible"/>
                                      </p:to>
                                    </p:set>
                                    <p:animEffect transition="in" filter="fade">
                                      <p:cBhvr>
                                        <p:cTn id="22" dur="1000"/>
                                        <p:tgtEl>
                                          <p:spTgt spid="29700">
                                            <p:txEl>
                                              <p:pRg st="3" end="3"/>
                                            </p:txEl>
                                          </p:spTgt>
                                        </p:tgtEl>
                                      </p:cBhvr>
                                    </p:animEffect>
                                    <p:anim calcmode="lin" valueType="num">
                                      <p:cBhvr>
                                        <p:cTn id="23" dur="1000" fill="hold"/>
                                        <p:tgtEl>
                                          <p:spTgt spid="2970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9700">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9700">
                                            <p:txEl>
                                              <p:pRg st="4" end="4"/>
                                            </p:txEl>
                                          </p:spTgt>
                                        </p:tgtEl>
                                        <p:attrNameLst>
                                          <p:attrName>style.visibility</p:attrName>
                                        </p:attrNameLst>
                                      </p:cBhvr>
                                      <p:to>
                                        <p:strVal val="visible"/>
                                      </p:to>
                                    </p:set>
                                    <p:animEffect transition="in" filter="fade">
                                      <p:cBhvr>
                                        <p:cTn id="27" dur="1000"/>
                                        <p:tgtEl>
                                          <p:spTgt spid="29700">
                                            <p:txEl>
                                              <p:pRg st="4" end="4"/>
                                            </p:txEl>
                                          </p:spTgt>
                                        </p:tgtEl>
                                      </p:cBhvr>
                                    </p:animEffect>
                                    <p:anim calcmode="lin" valueType="num">
                                      <p:cBhvr>
                                        <p:cTn id="28" dur="1000" fill="hold"/>
                                        <p:tgtEl>
                                          <p:spTgt spid="29700">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9700">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9700">
                                            <p:txEl>
                                              <p:pRg st="5" end="5"/>
                                            </p:txEl>
                                          </p:spTgt>
                                        </p:tgtEl>
                                        <p:attrNameLst>
                                          <p:attrName>style.visibility</p:attrName>
                                        </p:attrNameLst>
                                      </p:cBhvr>
                                      <p:to>
                                        <p:strVal val="visible"/>
                                      </p:to>
                                    </p:set>
                                    <p:animEffect transition="in" filter="fade">
                                      <p:cBhvr>
                                        <p:cTn id="32" dur="1000"/>
                                        <p:tgtEl>
                                          <p:spTgt spid="29700">
                                            <p:txEl>
                                              <p:pRg st="5" end="5"/>
                                            </p:txEl>
                                          </p:spTgt>
                                        </p:tgtEl>
                                      </p:cBhvr>
                                    </p:animEffect>
                                    <p:anim calcmode="lin" valueType="num">
                                      <p:cBhvr>
                                        <p:cTn id="33" dur="1000" fill="hold"/>
                                        <p:tgtEl>
                                          <p:spTgt spid="29700">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9700">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700">
                                            <p:txEl>
                                              <p:pRg st="6" end="6"/>
                                            </p:txEl>
                                          </p:spTgt>
                                        </p:tgtEl>
                                        <p:attrNameLst>
                                          <p:attrName>style.visibility</p:attrName>
                                        </p:attrNameLst>
                                      </p:cBhvr>
                                      <p:to>
                                        <p:strVal val="visible"/>
                                      </p:to>
                                    </p:set>
                                    <p:animEffect transition="in" filter="fade">
                                      <p:cBhvr>
                                        <p:cTn id="37" dur="1000"/>
                                        <p:tgtEl>
                                          <p:spTgt spid="29700">
                                            <p:txEl>
                                              <p:pRg st="6" end="6"/>
                                            </p:txEl>
                                          </p:spTgt>
                                        </p:tgtEl>
                                      </p:cBhvr>
                                    </p:animEffect>
                                    <p:anim calcmode="lin" valueType="num">
                                      <p:cBhvr>
                                        <p:cTn id="38" dur="1000" fill="hold"/>
                                        <p:tgtEl>
                                          <p:spTgt spid="29700">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9700">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9700">
                                            <p:txEl>
                                              <p:pRg st="7" end="7"/>
                                            </p:txEl>
                                          </p:spTgt>
                                        </p:tgtEl>
                                        <p:attrNameLst>
                                          <p:attrName>style.visibility</p:attrName>
                                        </p:attrNameLst>
                                      </p:cBhvr>
                                      <p:to>
                                        <p:strVal val="visible"/>
                                      </p:to>
                                    </p:set>
                                    <p:animEffect transition="in" filter="fade">
                                      <p:cBhvr>
                                        <p:cTn id="42" dur="1000"/>
                                        <p:tgtEl>
                                          <p:spTgt spid="29700">
                                            <p:txEl>
                                              <p:pRg st="7" end="7"/>
                                            </p:txEl>
                                          </p:spTgt>
                                        </p:tgtEl>
                                      </p:cBhvr>
                                    </p:animEffect>
                                    <p:anim calcmode="lin" valueType="num">
                                      <p:cBhvr>
                                        <p:cTn id="43" dur="1000" fill="hold"/>
                                        <p:tgtEl>
                                          <p:spTgt spid="29700">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970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9702">
                                            <p:txEl>
                                              <p:pRg st="0" end="0"/>
                                            </p:txEl>
                                          </p:spTgt>
                                        </p:tgtEl>
                                        <p:attrNameLst>
                                          <p:attrName>style.visibility</p:attrName>
                                        </p:attrNameLst>
                                      </p:cBhvr>
                                      <p:to>
                                        <p:strVal val="visible"/>
                                      </p:to>
                                    </p:set>
                                    <p:animEffect transition="in" filter="fade">
                                      <p:cBhvr>
                                        <p:cTn id="49" dur="1000"/>
                                        <p:tgtEl>
                                          <p:spTgt spid="29702">
                                            <p:txEl>
                                              <p:pRg st="0" end="0"/>
                                            </p:txEl>
                                          </p:spTgt>
                                        </p:tgtEl>
                                      </p:cBhvr>
                                    </p:animEffect>
                                    <p:anim calcmode="lin" valueType="num">
                                      <p:cBhvr>
                                        <p:cTn id="50" dur="1000" fill="hold"/>
                                        <p:tgtEl>
                                          <p:spTgt spid="29702">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29702">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9702">
                                            <p:txEl>
                                              <p:pRg st="1" end="1"/>
                                            </p:txEl>
                                          </p:spTgt>
                                        </p:tgtEl>
                                        <p:attrNameLst>
                                          <p:attrName>style.visibility</p:attrName>
                                        </p:attrNameLst>
                                      </p:cBhvr>
                                      <p:to>
                                        <p:strVal val="visible"/>
                                      </p:to>
                                    </p:set>
                                    <p:animEffect transition="in" filter="fade">
                                      <p:cBhvr>
                                        <p:cTn id="54" dur="1000"/>
                                        <p:tgtEl>
                                          <p:spTgt spid="29702">
                                            <p:txEl>
                                              <p:pRg st="1" end="1"/>
                                            </p:txEl>
                                          </p:spTgt>
                                        </p:tgtEl>
                                      </p:cBhvr>
                                    </p:animEffect>
                                    <p:anim calcmode="lin" valueType="num">
                                      <p:cBhvr>
                                        <p:cTn id="55" dur="1000" fill="hold"/>
                                        <p:tgtEl>
                                          <p:spTgt spid="29702">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29702">
                                            <p:txEl>
                                              <p:pRg st="1" end="1"/>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9702">
                                            <p:txEl>
                                              <p:pRg st="2" end="2"/>
                                            </p:txEl>
                                          </p:spTgt>
                                        </p:tgtEl>
                                        <p:attrNameLst>
                                          <p:attrName>style.visibility</p:attrName>
                                        </p:attrNameLst>
                                      </p:cBhvr>
                                      <p:to>
                                        <p:strVal val="visible"/>
                                      </p:to>
                                    </p:set>
                                    <p:animEffect transition="in" filter="fade">
                                      <p:cBhvr>
                                        <p:cTn id="59" dur="1000"/>
                                        <p:tgtEl>
                                          <p:spTgt spid="29702">
                                            <p:txEl>
                                              <p:pRg st="2" end="2"/>
                                            </p:txEl>
                                          </p:spTgt>
                                        </p:tgtEl>
                                      </p:cBhvr>
                                    </p:animEffect>
                                    <p:anim calcmode="lin" valueType="num">
                                      <p:cBhvr>
                                        <p:cTn id="60" dur="1000" fill="hold"/>
                                        <p:tgtEl>
                                          <p:spTgt spid="29702">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29702">
                                            <p:txEl>
                                              <p:pRg st="2" end="2"/>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9702">
                                            <p:txEl>
                                              <p:pRg st="3" end="3"/>
                                            </p:txEl>
                                          </p:spTgt>
                                        </p:tgtEl>
                                        <p:attrNameLst>
                                          <p:attrName>style.visibility</p:attrName>
                                        </p:attrNameLst>
                                      </p:cBhvr>
                                      <p:to>
                                        <p:strVal val="visible"/>
                                      </p:to>
                                    </p:set>
                                    <p:animEffect transition="in" filter="fade">
                                      <p:cBhvr>
                                        <p:cTn id="64" dur="1000"/>
                                        <p:tgtEl>
                                          <p:spTgt spid="29702">
                                            <p:txEl>
                                              <p:pRg st="3" end="3"/>
                                            </p:txEl>
                                          </p:spTgt>
                                        </p:tgtEl>
                                      </p:cBhvr>
                                    </p:animEffect>
                                    <p:anim calcmode="lin" valueType="num">
                                      <p:cBhvr>
                                        <p:cTn id="65" dur="1000" fill="hold"/>
                                        <p:tgtEl>
                                          <p:spTgt spid="29702">
                                            <p:txEl>
                                              <p:pRg st="3" end="3"/>
                                            </p:txEl>
                                          </p:spTgt>
                                        </p:tgtEl>
                                        <p:attrNameLst>
                                          <p:attrName>ppt_x</p:attrName>
                                        </p:attrNameLst>
                                      </p:cBhvr>
                                      <p:tavLst>
                                        <p:tav tm="0">
                                          <p:val>
                                            <p:strVal val="#ppt_x"/>
                                          </p:val>
                                        </p:tav>
                                        <p:tav tm="100000">
                                          <p:val>
                                            <p:strVal val="#ppt_x"/>
                                          </p:val>
                                        </p:tav>
                                      </p:tavLst>
                                    </p:anim>
                                    <p:anim calcmode="lin" valueType="num">
                                      <p:cBhvr>
                                        <p:cTn id="66" dur="1000" fill="hold"/>
                                        <p:tgtEl>
                                          <p:spTgt spid="29702">
                                            <p:txEl>
                                              <p:pRg st="3" end="3"/>
                                            </p:tx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9702">
                                            <p:txEl>
                                              <p:pRg st="4" end="4"/>
                                            </p:txEl>
                                          </p:spTgt>
                                        </p:tgtEl>
                                        <p:attrNameLst>
                                          <p:attrName>style.visibility</p:attrName>
                                        </p:attrNameLst>
                                      </p:cBhvr>
                                      <p:to>
                                        <p:strVal val="visible"/>
                                      </p:to>
                                    </p:set>
                                    <p:animEffect transition="in" filter="fade">
                                      <p:cBhvr>
                                        <p:cTn id="69" dur="1000"/>
                                        <p:tgtEl>
                                          <p:spTgt spid="29702">
                                            <p:txEl>
                                              <p:pRg st="4" end="4"/>
                                            </p:txEl>
                                          </p:spTgt>
                                        </p:tgtEl>
                                      </p:cBhvr>
                                    </p:animEffect>
                                    <p:anim calcmode="lin" valueType="num">
                                      <p:cBhvr>
                                        <p:cTn id="70" dur="1000" fill="hold"/>
                                        <p:tgtEl>
                                          <p:spTgt spid="29702">
                                            <p:txEl>
                                              <p:pRg st="4" end="4"/>
                                            </p:txEl>
                                          </p:spTgt>
                                        </p:tgtEl>
                                        <p:attrNameLst>
                                          <p:attrName>ppt_x</p:attrName>
                                        </p:attrNameLst>
                                      </p:cBhvr>
                                      <p:tavLst>
                                        <p:tav tm="0">
                                          <p:val>
                                            <p:strVal val="#ppt_x"/>
                                          </p:val>
                                        </p:tav>
                                        <p:tav tm="100000">
                                          <p:val>
                                            <p:strVal val="#ppt_x"/>
                                          </p:val>
                                        </p:tav>
                                      </p:tavLst>
                                    </p:anim>
                                    <p:anim calcmode="lin" valueType="num">
                                      <p:cBhvr>
                                        <p:cTn id="71" dur="1000" fill="hold"/>
                                        <p:tgtEl>
                                          <p:spTgt spid="2970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p:bldP spid="2970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dirty="0"/>
              <a:t>Background Checks</a:t>
            </a:r>
          </a:p>
        </p:txBody>
      </p:sp>
      <p:sp>
        <p:nvSpPr>
          <p:cNvPr id="3" name="Content Placeholder 2"/>
          <p:cNvSpPr>
            <a:spLocks noGrp="1"/>
          </p:cNvSpPr>
          <p:nvPr>
            <p:ph sz="quarter" idx="1"/>
          </p:nvPr>
        </p:nvSpPr>
        <p:spPr>
          <a:xfrm>
            <a:off x="581025" y="2209800"/>
            <a:ext cx="7989888" cy="3962400"/>
          </a:xfrm>
        </p:spPr>
        <p:txBody>
          <a:bodyPr anchor="t"/>
          <a:lstStyle/>
          <a:p>
            <a:pPr marL="0" indent="0" eaLnBrk="1" fontAlgn="auto" hangingPunct="1">
              <a:buFont typeface="Wingdings 2" panose="05020102010507070707" pitchFamily="18" charset="2"/>
              <a:buNone/>
              <a:defRPr/>
            </a:pPr>
            <a:r>
              <a:rPr lang="en-US" sz="2000" dirty="0"/>
              <a:t>Annual Background Checks must be conducted on any persons who provide regular service to your Association and/or have repetitive access to, or contact with participants (e.g. Board of Directors, Coaches, Medics, Commissioners, and any other adults that appear on a team roster).</a:t>
            </a:r>
          </a:p>
          <a:p>
            <a:pPr eaLnBrk="1" fontAlgn="auto" hangingPunct="1">
              <a:defRPr/>
            </a:pPr>
            <a:r>
              <a:rPr lang="en-US" altLang="en-US" sz="2000" b="1" dirty="0">
                <a:solidFill>
                  <a:srgbClr val="66FF66"/>
                </a:solidFill>
              </a:rPr>
              <a:t>Each </a:t>
            </a:r>
            <a:r>
              <a:rPr lang="en-US" altLang="en-US" sz="2000" b="1" dirty="0" smtClean="0">
                <a:solidFill>
                  <a:srgbClr val="66FF66"/>
                </a:solidFill>
              </a:rPr>
              <a:t>Individual </a:t>
            </a:r>
            <a:r>
              <a:rPr lang="en-US" altLang="en-US" sz="2000" b="1" dirty="0">
                <a:solidFill>
                  <a:srgbClr val="66FF66"/>
                </a:solidFill>
              </a:rPr>
              <a:t>completes the PWLS Volunteer Application and submits to your Association.</a:t>
            </a:r>
          </a:p>
          <a:p>
            <a:pPr marL="306000" indent="-306000" eaLnBrk="1" fontAlgn="auto" hangingPunct="1">
              <a:defRPr/>
            </a:pPr>
            <a:r>
              <a:rPr lang="en-US" sz="2000" dirty="0"/>
              <a:t>Association submits the PWLS Association Affidavit, along with a list of those checked, to CDPW </a:t>
            </a:r>
            <a:r>
              <a:rPr lang="en-US" sz="2000" b="1" dirty="0"/>
              <a:t>before August </a:t>
            </a:r>
            <a:r>
              <a:rPr lang="en-US" sz="2000" b="1" dirty="0">
                <a:latin typeface="Arial" panose="020B0604020202020204" pitchFamily="34" charset="0"/>
                <a:cs typeface="Arial" panose="020B0604020202020204" pitchFamily="34" charset="0"/>
              </a:rPr>
              <a:t>1</a:t>
            </a:r>
            <a:r>
              <a:rPr lang="en-US" sz="2400" b="1" baseline="30000" dirty="0">
                <a:cs typeface="Arial" panose="020B0604020202020204" pitchFamily="34" charset="0"/>
              </a:rPr>
              <a:t>st</a:t>
            </a:r>
            <a:r>
              <a:rPr lang="en-US" sz="2000" dirty="0"/>
              <a:t>. CDPW forwards to National.</a:t>
            </a:r>
          </a:p>
          <a:p>
            <a:pPr marL="306000" indent="-306000" eaLnBrk="1" fontAlgn="auto" hangingPunct="1">
              <a:defRPr/>
            </a:pPr>
            <a:r>
              <a:rPr lang="en-US" sz="2000" dirty="0"/>
              <a:t>PWLS  Volunteer Application and Affidavit Form can be found on our website </a:t>
            </a:r>
            <a:r>
              <a:rPr lang="en-US" sz="2000" dirty="0">
                <a:hlinkClick r:id="rId2"/>
              </a:rPr>
              <a:t>www.cdpopwarner.com</a:t>
            </a:r>
            <a:r>
              <a:rPr lang="en-US" sz="2000" dirty="0"/>
              <a:t> under Forms</a:t>
            </a:r>
            <a:endParaRPr lang="en-US" altLang="en-US" sz="2000" dirty="0">
              <a:solidFill>
                <a:schemeClr val="accent1">
                  <a:lumMod val="75000"/>
                </a:schemeClr>
              </a:solidFill>
              <a:effectLst>
                <a:outerShdw blurRad="38100" dist="38100" dir="2700000" algn="tl">
                  <a:srgbClr val="FFFFFF"/>
                </a:outerShdw>
              </a:effectLst>
            </a:endParaRP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4"/>
          <p:cNvGraphicFramePr>
            <a:graphicFrameLocks noChangeAspect="1"/>
          </p:cNvGraphicFramePr>
          <p:nvPr/>
        </p:nvGraphicFramePr>
        <p:xfrm>
          <a:off x="457200" y="1184275"/>
          <a:ext cx="1379538" cy="1293813"/>
        </p:xfrm>
        <a:graphic>
          <a:graphicData uri="http://schemas.openxmlformats.org/presentationml/2006/ole">
            <p:oleObj spid="_x0000_s35869" name="Clip" r:id="rId4" imgW="3902075" imgH="3292475" progId="">
              <p:embed/>
            </p:oleObj>
          </a:graphicData>
        </a:graphic>
      </p:graphicFrame>
      <p:sp>
        <p:nvSpPr>
          <p:cNvPr id="97282" name="Rectangle 2"/>
          <p:cNvSpPr>
            <a:spLocks noGrp="1" noChangeArrowheads="1"/>
          </p:cNvSpPr>
          <p:nvPr>
            <p:ph type="title"/>
          </p:nvPr>
        </p:nvSpPr>
        <p:spPr>
          <a:xfrm>
            <a:off x="581025" y="692151"/>
            <a:ext cx="7989888" cy="450850"/>
          </a:xfrm>
        </p:spPr>
        <p:txBody>
          <a:bodyPr>
            <a:normAutofit fontScale="90000"/>
          </a:bodyPr>
          <a:lstStyle/>
          <a:p>
            <a:pPr algn="ctr" eaLnBrk="1" fontAlgn="auto" hangingPunct="1">
              <a:spcAft>
                <a:spcPts val="0"/>
              </a:spcAft>
              <a:defRPr/>
            </a:pPr>
            <a:r>
              <a:rPr lang="en-US" altLang="en-US" sz="3200" dirty="0"/>
              <a:t>Football Formation of Teams:</a:t>
            </a:r>
            <a:br>
              <a:rPr lang="en-US" altLang="en-US" sz="3200" dirty="0"/>
            </a:br>
            <a:r>
              <a:rPr lang="en-US" altLang="en-US" sz="3200" dirty="0"/>
              <a:t>Alpha Splitting</a:t>
            </a:r>
          </a:p>
        </p:txBody>
      </p:sp>
      <p:sp>
        <p:nvSpPr>
          <p:cNvPr id="97283" name="Rectangle 3"/>
          <p:cNvSpPr>
            <a:spLocks noGrp="1" noChangeArrowheads="1"/>
          </p:cNvSpPr>
          <p:nvPr>
            <p:ph sz="quarter" idx="1"/>
          </p:nvPr>
        </p:nvSpPr>
        <p:spPr>
          <a:xfrm>
            <a:off x="602724" y="2266950"/>
            <a:ext cx="8001000" cy="4191000"/>
          </a:xfrm>
        </p:spPr>
        <p:txBody>
          <a:bodyPr rtlCol="0">
            <a:noAutofit/>
          </a:bodyPr>
          <a:lstStyle/>
          <a:p>
            <a:pPr marL="306000" indent="-306000" eaLnBrk="1" fontAlgn="auto" hangingPunct="1">
              <a:spcBef>
                <a:spcPts val="200"/>
              </a:spcBef>
              <a:spcAft>
                <a:spcPts val="200"/>
              </a:spcAft>
              <a:defRPr/>
            </a:pPr>
            <a:r>
              <a:rPr lang="en-US" altLang="en-US" sz="2200" dirty="0"/>
              <a:t>If there are multiple teams in same Division, participants must be divided equally and alphabetically by last name:</a:t>
            </a:r>
          </a:p>
          <a:p>
            <a:pPr marL="630000" lvl="1" indent="-306000" eaLnBrk="1" fontAlgn="auto" hangingPunct="1">
              <a:lnSpc>
                <a:spcPct val="120000"/>
              </a:lnSpc>
              <a:spcBef>
                <a:spcPts val="200"/>
              </a:spcBef>
              <a:spcAft>
                <a:spcPts val="200"/>
              </a:spcAft>
              <a:defRPr/>
            </a:pPr>
            <a:r>
              <a:rPr lang="en-US" altLang="en-US" sz="2200" dirty="0"/>
              <a:t>“A” team (1</a:t>
            </a:r>
            <a:r>
              <a:rPr lang="en-US" altLang="en-US" sz="2200" baseline="30000" dirty="0"/>
              <a:t>st</a:t>
            </a:r>
            <a:r>
              <a:rPr lang="en-US" altLang="en-US" sz="2200" dirty="0"/>
              <a:t> half of alphabet)- American Conference</a:t>
            </a:r>
          </a:p>
          <a:p>
            <a:pPr marL="630000" lvl="1" indent="-306000" eaLnBrk="1" fontAlgn="auto" hangingPunct="1">
              <a:lnSpc>
                <a:spcPct val="120000"/>
              </a:lnSpc>
              <a:spcBef>
                <a:spcPts val="200"/>
              </a:spcBef>
              <a:spcAft>
                <a:spcPts val="200"/>
              </a:spcAft>
              <a:defRPr/>
            </a:pPr>
            <a:r>
              <a:rPr lang="en-US" altLang="en-US" sz="2200" dirty="0"/>
              <a:t>“B” team (2</a:t>
            </a:r>
            <a:r>
              <a:rPr lang="en-US" altLang="en-US" sz="2200" baseline="30000" dirty="0"/>
              <a:t>nd</a:t>
            </a:r>
            <a:r>
              <a:rPr lang="en-US" altLang="en-US" sz="2200" dirty="0"/>
              <a:t> half of alphabet) - National Conference</a:t>
            </a:r>
          </a:p>
          <a:p>
            <a:pPr marL="630000" lvl="1" indent="-306000" eaLnBrk="1" fontAlgn="auto" hangingPunct="1">
              <a:lnSpc>
                <a:spcPct val="120000"/>
              </a:lnSpc>
              <a:spcBef>
                <a:spcPts val="0"/>
              </a:spcBef>
              <a:spcAft>
                <a:spcPts val="0"/>
              </a:spcAft>
              <a:defRPr/>
            </a:pPr>
            <a:r>
              <a:rPr lang="en-US" altLang="en-US" sz="2200" dirty="0"/>
              <a:t>If needed, “C” team - players divided equally in thirds</a:t>
            </a:r>
          </a:p>
          <a:p>
            <a:pPr marL="306150" indent="-306000" eaLnBrk="1" fontAlgn="auto" hangingPunct="1">
              <a:lnSpc>
                <a:spcPct val="120000"/>
              </a:lnSpc>
              <a:spcBef>
                <a:spcPts val="200"/>
              </a:spcBef>
              <a:spcAft>
                <a:spcPts val="200"/>
              </a:spcAft>
              <a:defRPr/>
            </a:pPr>
            <a:r>
              <a:rPr lang="en-US" altLang="en-US" sz="2200" dirty="0"/>
              <a:t>Team splitting must occur after first 10 </a:t>
            </a:r>
            <a:r>
              <a:rPr lang="en-US" altLang="en-US" sz="2200" dirty="0" err="1"/>
              <a:t>hrs</a:t>
            </a:r>
            <a:r>
              <a:rPr lang="en-US" altLang="en-US" sz="2200" dirty="0"/>
              <a:t> of team practice.</a:t>
            </a:r>
          </a:p>
          <a:p>
            <a:pPr marL="306000" indent="-306000" eaLnBrk="1" fontAlgn="auto" hangingPunct="1">
              <a:lnSpc>
                <a:spcPct val="120000"/>
              </a:lnSpc>
              <a:spcBef>
                <a:spcPts val="200"/>
              </a:spcBef>
              <a:spcAft>
                <a:spcPts val="200"/>
              </a:spcAft>
              <a:defRPr/>
            </a:pPr>
            <a:r>
              <a:rPr lang="en-US" altLang="en-US" sz="2200" b="1" dirty="0"/>
              <a:t>Exceptions:</a:t>
            </a:r>
          </a:p>
          <a:p>
            <a:pPr marL="629850" lvl="1" indent="-306000" eaLnBrk="1" fontAlgn="auto" hangingPunct="1">
              <a:spcBef>
                <a:spcPts val="200"/>
              </a:spcBef>
              <a:spcAft>
                <a:spcPts val="200"/>
              </a:spcAft>
              <a:defRPr/>
            </a:pPr>
            <a:r>
              <a:rPr lang="en-US" altLang="en-US" sz="2200" dirty="0"/>
              <a:t>Flag Football - equal distribution of 5, 6, &amp; 7 year olds</a:t>
            </a:r>
          </a:p>
          <a:p>
            <a:pPr marL="629850" lvl="1" indent="-306000" eaLnBrk="1" fontAlgn="auto" hangingPunct="1">
              <a:spcBef>
                <a:spcPts val="200"/>
              </a:spcBef>
              <a:spcAft>
                <a:spcPts val="200"/>
              </a:spcAft>
              <a:defRPr/>
            </a:pPr>
            <a:r>
              <a:rPr lang="en-US" altLang="en-US" sz="2200" dirty="0"/>
              <a:t>Coach &amp; child/family members may remain together</a:t>
            </a: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647700" y="304800"/>
            <a:ext cx="7886700" cy="762001"/>
          </a:xfrm>
        </p:spPr>
        <p:txBody>
          <a:bodyPr>
            <a:normAutofit/>
          </a:bodyPr>
          <a:lstStyle/>
          <a:p>
            <a:pPr algn="ctr" eaLnBrk="1" fontAlgn="auto" hangingPunct="1">
              <a:spcAft>
                <a:spcPts val="0"/>
              </a:spcAft>
              <a:defRPr/>
            </a:pPr>
            <a:r>
              <a:rPr lang="en-US" altLang="en-US" sz="3200" dirty="0"/>
              <a:t>Football Coaching Staff</a:t>
            </a:r>
          </a:p>
        </p:txBody>
      </p:sp>
      <p:sp>
        <p:nvSpPr>
          <p:cNvPr id="37891" name="Rectangle 3"/>
          <p:cNvSpPr>
            <a:spLocks noGrp="1" noChangeArrowheads="1"/>
          </p:cNvSpPr>
          <p:nvPr>
            <p:ph sz="quarter" idx="1"/>
          </p:nvPr>
        </p:nvSpPr>
        <p:spPr>
          <a:xfrm>
            <a:off x="533400" y="2057400"/>
            <a:ext cx="8153400" cy="4572000"/>
          </a:xfrm>
        </p:spPr>
        <p:txBody>
          <a:bodyPr/>
          <a:lstStyle/>
          <a:p>
            <a:pPr eaLnBrk="1" hangingPunct="1">
              <a:lnSpc>
                <a:spcPct val="90000"/>
              </a:lnSpc>
            </a:pPr>
            <a:r>
              <a:rPr lang="en-US" altLang="en-US" sz="2400" dirty="0"/>
              <a:t>A maximum of ten (</a:t>
            </a:r>
            <a:r>
              <a:rPr lang="en-US" altLang="en-US" sz="2400" dirty="0">
                <a:latin typeface="Arial" panose="020B0604020202020204" pitchFamily="34" charset="0"/>
                <a:cs typeface="Arial" panose="020B0604020202020204" pitchFamily="34" charset="0"/>
              </a:rPr>
              <a:t>1</a:t>
            </a:r>
            <a:r>
              <a:rPr lang="en-US" altLang="en-US" sz="2400" dirty="0"/>
              <a:t>0) staff positions:</a:t>
            </a:r>
          </a:p>
          <a:p>
            <a:pPr lvl="1" eaLnBrk="1" hangingPunct="1">
              <a:lnSpc>
                <a:spcPct val="90000"/>
              </a:lnSpc>
            </a:pPr>
            <a:r>
              <a:rPr lang="en-US" altLang="en-US" sz="2200" dirty="0">
                <a:latin typeface="Arial" panose="020B0604020202020204" pitchFamily="34" charset="0"/>
                <a:cs typeface="Arial" panose="020B0604020202020204" pitchFamily="34" charset="0"/>
              </a:rPr>
              <a:t>1</a:t>
            </a:r>
            <a:r>
              <a:rPr lang="en-US" altLang="en-US" sz="2200" dirty="0"/>
              <a:t> Head Coach (age 2</a:t>
            </a:r>
            <a:r>
              <a:rPr lang="en-US" altLang="en-US" sz="2200" dirty="0">
                <a:latin typeface="Arial" panose="020B0604020202020204" pitchFamily="34" charset="0"/>
                <a:cs typeface="Arial" panose="020B0604020202020204" pitchFamily="34" charset="0"/>
              </a:rPr>
              <a:t>1 </a:t>
            </a:r>
            <a:r>
              <a:rPr lang="en-US" altLang="en-US" sz="2200" dirty="0"/>
              <a:t>+)</a:t>
            </a:r>
          </a:p>
          <a:p>
            <a:pPr lvl="1" eaLnBrk="1" hangingPunct="1">
              <a:lnSpc>
                <a:spcPct val="90000"/>
              </a:lnSpc>
            </a:pPr>
            <a:r>
              <a:rPr lang="en-US" altLang="en-US" sz="2200" dirty="0"/>
              <a:t>5 Assistant Coaches (age </a:t>
            </a:r>
            <a:r>
              <a:rPr lang="en-US" altLang="en-US" sz="2200" dirty="0">
                <a:latin typeface="Arial" panose="020B0604020202020204" pitchFamily="34" charset="0"/>
                <a:cs typeface="Arial" panose="020B0604020202020204" pitchFamily="34" charset="0"/>
              </a:rPr>
              <a:t>1</a:t>
            </a:r>
            <a:r>
              <a:rPr lang="en-US" altLang="en-US" sz="2200" dirty="0"/>
              <a:t>8+)</a:t>
            </a:r>
          </a:p>
          <a:p>
            <a:pPr lvl="1" eaLnBrk="1" hangingPunct="1">
              <a:lnSpc>
                <a:spcPct val="90000"/>
              </a:lnSpc>
            </a:pPr>
            <a:r>
              <a:rPr lang="en-US" altLang="en-US" sz="2200" dirty="0">
                <a:latin typeface="Arial" panose="020B0604020202020204" pitchFamily="34" charset="0"/>
                <a:cs typeface="Arial" panose="020B0604020202020204" pitchFamily="34" charset="0"/>
              </a:rPr>
              <a:t>1</a:t>
            </a:r>
            <a:r>
              <a:rPr lang="en-US" altLang="en-US" sz="2200" dirty="0"/>
              <a:t> Coach Trainee (age </a:t>
            </a:r>
            <a:r>
              <a:rPr lang="en-US" altLang="en-US" sz="2200" dirty="0">
                <a:latin typeface="Arial" panose="020B0604020202020204" pitchFamily="34" charset="0"/>
                <a:cs typeface="Arial" panose="020B0604020202020204" pitchFamily="34" charset="0"/>
              </a:rPr>
              <a:t>1</a:t>
            </a:r>
            <a:r>
              <a:rPr lang="en-US" altLang="en-US" sz="2200" dirty="0"/>
              <a:t>6-</a:t>
            </a:r>
            <a:r>
              <a:rPr lang="en-US" altLang="en-US" sz="2200" dirty="0">
                <a:latin typeface="Arial" panose="020B0604020202020204" pitchFamily="34" charset="0"/>
                <a:cs typeface="Arial" panose="020B0604020202020204" pitchFamily="34" charset="0"/>
              </a:rPr>
              <a:t>1</a:t>
            </a:r>
            <a:r>
              <a:rPr lang="en-US" altLang="en-US" sz="2200" dirty="0"/>
              <a:t>7) </a:t>
            </a:r>
          </a:p>
          <a:p>
            <a:pPr lvl="1" eaLnBrk="1" hangingPunct="1">
              <a:lnSpc>
                <a:spcPct val="90000"/>
              </a:lnSpc>
            </a:pPr>
            <a:r>
              <a:rPr lang="en-US" altLang="en-US" sz="2200" dirty="0">
                <a:latin typeface="Arial" panose="020B0604020202020204" pitchFamily="34" charset="0"/>
                <a:cs typeface="Arial" panose="020B0604020202020204" pitchFamily="34" charset="0"/>
              </a:rPr>
              <a:t>1</a:t>
            </a:r>
            <a:r>
              <a:rPr lang="en-US" altLang="en-US" sz="2200" dirty="0"/>
              <a:t> Equipment Manager</a:t>
            </a:r>
          </a:p>
          <a:p>
            <a:pPr lvl="1" eaLnBrk="1" hangingPunct="1">
              <a:lnSpc>
                <a:spcPct val="90000"/>
              </a:lnSpc>
            </a:pPr>
            <a:r>
              <a:rPr lang="en-US" altLang="en-US" sz="2200" dirty="0">
                <a:latin typeface="Arial" panose="020B0604020202020204" pitchFamily="34" charset="0"/>
                <a:cs typeface="Arial" panose="020B0604020202020204" pitchFamily="34" charset="0"/>
              </a:rPr>
              <a:t>1</a:t>
            </a:r>
            <a:r>
              <a:rPr lang="en-US" altLang="en-US" sz="2200" dirty="0"/>
              <a:t> Trainer</a:t>
            </a:r>
          </a:p>
          <a:p>
            <a:pPr lvl="1" eaLnBrk="1" hangingPunct="1">
              <a:lnSpc>
                <a:spcPct val="90000"/>
              </a:lnSpc>
            </a:pPr>
            <a:r>
              <a:rPr lang="en-US" altLang="en-US" sz="2200" dirty="0">
                <a:latin typeface="Arial" panose="020B0604020202020204" pitchFamily="34" charset="0"/>
                <a:cs typeface="Arial" panose="020B0604020202020204" pitchFamily="34" charset="0"/>
              </a:rPr>
              <a:t>1</a:t>
            </a:r>
            <a:r>
              <a:rPr lang="en-US" altLang="en-US" sz="2200" dirty="0"/>
              <a:t> Commissioner </a:t>
            </a:r>
          </a:p>
          <a:p>
            <a:pPr eaLnBrk="1" hangingPunct="1">
              <a:lnSpc>
                <a:spcPct val="90000"/>
              </a:lnSpc>
            </a:pPr>
            <a:r>
              <a:rPr lang="en-US" altLang="en-US" sz="2400" dirty="0"/>
              <a:t>Only these rostered staff and others with CDPW Field ID Tag are allowed on the field. </a:t>
            </a:r>
          </a:p>
          <a:p>
            <a:pPr eaLnBrk="1" hangingPunct="1">
              <a:lnSpc>
                <a:spcPct val="90000"/>
              </a:lnSpc>
            </a:pPr>
            <a:r>
              <a:rPr lang="en-US" altLang="en-US" sz="2400" dirty="0">
                <a:solidFill>
                  <a:schemeClr val="tx1"/>
                </a:solidFill>
              </a:rPr>
              <a:t>Ratio of children to coaches (age 2</a:t>
            </a:r>
            <a:r>
              <a:rPr lang="en-US" altLang="en-US" sz="2400" dirty="0">
                <a:solidFill>
                  <a:schemeClr val="tx1"/>
                </a:solidFill>
                <a:latin typeface="Arial" panose="020B0604020202020204" pitchFamily="34" charset="0"/>
                <a:cs typeface="Arial" panose="020B0604020202020204" pitchFamily="34" charset="0"/>
              </a:rPr>
              <a:t>1</a:t>
            </a:r>
            <a:r>
              <a:rPr lang="en-US" altLang="en-US" sz="2400" dirty="0">
                <a:solidFill>
                  <a:schemeClr val="tx1"/>
                </a:solidFill>
              </a:rPr>
              <a:t>+) </a:t>
            </a:r>
            <a:r>
              <a:rPr lang="en-US" altLang="en-US" sz="2400" b="1" dirty="0">
                <a:solidFill>
                  <a:schemeClr val="tx1"/>
                </a:solidFill>
              </a:rPr>
              <a:t>must be </a:t>
            </a:r>
            <a:r>
              <a:rPr lang="en-US" altLang="en-US" sz="2400" b="1" dirty="0">
                <a:solidFill>
                  <a:schemeClr val="tx1"/>
                </a:solidFill>
                <a:latin typeface="Arial" panose="020B0604020202020204" pitchFamily="34" charset="0"/>
                <a:cs typeface="Arial" panose="020B0604020202020204" pitchFamily="34" charset="0"/>
              </a:rPr>
              <a:t>1</a:t>
            </a:r>
            <a:r>
              <a:rPr lang="en-US" altLang="en-US" sz="2400" b="1" dirty="0">
                <a:solidFill>
                  <a:schemeClr val="tx1"/>
                </a:solidFill>
              </a:rPr>
              <a:t>2:</a:t>
            </a:r>
            <a:r>
              <a:rPr lang="en-US" altLang="en-US" sz="2400" b="1" dirty="0">
                <a:solidFill>
                  <a:schemeClr val="tx1"/>
                </a:solidFill>
                <a:latin typeface="Arial" panose="020B0604020202020204" pitchFamily="34" charset="0"/>
                <a:cs typeface="Arial" panose="020B0604020202020204" pitchFamily="34" charset="0"/>
              </a:rPr>
              <a:t>1</a:t>
            </a:r>
            <a:r>
              <a:rPr lang="en-US" altLang="en-US" sz="2400" b="1" dirty="0">
                <a:solidFill>
                  <a:schemeClr val="tx1"/>
                </a:solidFill>
              </a:rPr>
              <a:t> at all events</a:t>
            </a:r>
            <a:r>
              <a:rPr lang="en-US" altLang="en-US" sz="2400" dirty="0">
                <a:solidFill>
                  <a:schemeClr val="tx1"/>
                </a:solidFill>
              </a:rPr>
              <a:t> (practices, games, etc.).</a:t>
            </a: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eaLnBrk="1" fontAlgn="auto" hangingPunct="1">
              <a:spcAft>
                <a:spcPts val="0"/>
              </a:spcAft>
              <a:defRPr/>
            </a:pPr>
            <a:r>
              <a:rPr lang="en-US" altLang="en-US" sz="3200" dirty="0"/>
              <a:t>Football Eligibility</a:t>
            </a:r>
          </a:p>
        </p:txBody>
      </p:sp>
      <p:sp>
        <p:nvSpPr>
          <p:cNvPr id="37891" name="Rectangle 3"/>
          <p:cNvSpPr>
            <a:spLocks noGrp="1" noChangeArrowheads="1"/>
          </p:cNvSpPr>
          <p:nvPr>
            <p:ph sz="quarter" idx="1"/>
          </p:nvPr>
        </p:nvSpPr>
        <p:spPr>
          <a:xfrm>
            <a:off x="581025" y="1905000"/>
            <a:ext cx="8029575" cy="4724400"/>
          </a:xfrm>
        </p:spPr>
        <p:txBody>
          <a:bodyPr/>
          <a:lstStyle/>
          <a:p>
            <a:pPr marL="0" indent="0">
              <a:buFont typeface="Wingdings 2" panose="05020102010507070707" pitchFamily="18" charset="2"/>
              <a:buNone/>
              <a:defRPr/>
            </a:pPr>
            <a:r>
              <a:rPr lang="en-US" sz="2800" dirty="0"/>
              <a:t>A football player will be considered ineligible due to:</a:t>
            </a:r>
          </a:p>
          <a:p>
            <a:pPr>
              <a:defRPr/>
            </a:pPr>
            <a:r>
              <a:rPr lang="en-US" sz="2800" dirty="0"/>
              <a:t>Participation in school tackle football program or any other non-affiliated football program and Pop Warner Football </a:t>
            </a:r>
            <a:r>
              <a:rPr lang="en-US" sz="2800" dirty="0">
                <a:solidFill>
                  <a:schemeClr val="tx1"/>
                </a:solidFill>
              </a:rPr>
              <a:t>at the same time. </a:t>
            </a:r>
          </a:p>
          <a:p>
            <a:pPr>
              <a:defRPr/>
            </a:pPr>
            <a:r>
              <a:rPr lang="en-US" sz="2800" dirty="0">
                <a:solidFill>
                  <a:schemeClr val="tx1"/>
                </a:solidFill>
              </a:rPr>
              <a:t>Players who have left their School program may be added to a Pop Warner team prior to the last Monday in October. </a:t>
            </a:r>
            <a:r>
              <a:rPr lang="en-US" sz="2800" dirty="0"/>
              <a:t>However, they MUST already be on the roster and placed in “Inactive” status.</a:t>
            </a:r>
            <a:endParaRPr lang="en-US" altLang="en-US" sz="2800" b="1" u="sng" dirty="0">
              <a:solidFill>
                <a:srgbClr val="FF0000"/>
              </a:solidFill>
            </a:endParaRP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MCBD10693_000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05600" y="990600"/>
            <a:ext cx="2003425" cy="180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7282" name="Rectangle 2"/>
          <p:cNvSpPr>
            <a:spLocks noGrp="1" noChangeArrowheads="1"/>
          </p:cNvSpPr>
          <p:nvPr>
            <p:ph type="title"/>
          </p:nvPr>
        </p:nvSpPr>
        <p:spPr>
          <a:xfrm>
            <a:off x="581025" y="304800"/>
            <a:ext cx="7989888" cy="762001"/>
          </a:xfrm>
        </p:spPr>
        <p:txBody>
          <a:bodyPr>
            <a:normAutofit/>
          </a:bodyPr>
          <a:lstStyle/>
          <a:p>
            <a:pPr eaLnBrk="1" fontAlgn="auto" hangingPunct="1">
              <a:spcAft>
                <a:spcPts val="0"/>
              </a:spcAft>
              <a:defRPr/>
            </a:pPr>
            <a:r>
              <a:rPr lang="en-US" altLang="en-US" sz="3200" dirty="0"/>
              <a:t>Cheer - Formation of Squads</a:t>
            </a:r>
          </a:p>
        </p:txBody>
      </p:sp>
      <p:sp>
        <p:nvSpPr>
          <p:cNvPr id="97283" name="Rectangle 3"/>
          <p:cNvSpPr>
            <a:spLocks noGrp="1" noChangeArrowheads="1"/>
          </p:cNvSpPr>
          <p:nvPr>
            <p:ph sz="quarter" idx="1"/>
          </p:nvPr>
        </p:nvSpPr>
        <p:spPr>
          <a:xfrm>
            <a:off x="581025" y="2133600"/>
            <a:ext cx="7989888" cy="4378325"/>
          </a:xfrm>
        </p:spPr>
        <p:txBody>
          <a:bodyPr rtlCol="0">
            <a:normAutofit fontScale="92500"/>
          </a:bodyPr>
          <a:lstStyle/>
          <a:p>
            <a:pPr marL="306000" indent="-306000" eaLnBrk="1" fontAlgn="auto" hangingPunct="1">
              <a:defRPr/>
            </a:pPr>
            <a:r>
              <a:rPr lang="en-US" altLang="en-US" sz="2800" dirty="0"/>
              <a:t>Sizes: </a:t>
            </a:r>
            <a:r>
              <a:rPr lang="en-US" altLang="en-US" sz="2600" dirty="0"/>
              <a:t>Small (6-12), Medium (13-24), Large (25-35</a:t>
            </a:r>
            <a:r>
              <a:rPr lang="en-US" altLang="en-US" sz="2400" dirty="0"/>
              <a:t>)</a:t>
            </a:r>
          </a:p>
          <a:p>
            <a:pPr marL="306000" indent="-306000" eaLnBrk="1" fontAlgn="auto" hangingPunct="1">
              <a:defRPr/>
            </a:pPr>
            <a:r>
              <a:rPr lang="en-US" altLang="en-US" sz="2800" dirty="0"/>
              <a:t>When there are multiple teams/squads for the same division, they are split alphabetically, unless squads are different levels (i.e. PW2, PW3, etc.).</a:t>
            </a:r>
          </a:p>
          <a:p>
            <a:pPr marL="306000" indent="-306000" eaLnBrk="1" fontAlgn="auto" hangingPunct="1">
              <a:defRPr/>
            </a:pPr>
            <a:r>
              <a:rPr lang="en-US" altLang="en-US" sz="2800" dirty="0"/>
              <a:t>Squads must be attached to a football team, unless Association doesn’t have football program.</a:t>
            </a:r>
          </a:p>
          <a:p>
            <a:pPr marL="306000" indent="-306000" eaLnBrk="1" fontAlgn="auto" hangingPunct="1">
              <a:defRPr/>
            </a:pPr>
            <a:r>
              <a:rPr lang="en-US" altLang="en-US" sz="2800" dirty="0"/>
              <a:t>Mascots are only allowed if there is no Cub Squad.</a:t>
            </a:r>
          </a:p>
          <a:p>
            <a:pPr lvl="1" eaLnBrk="1" hangingPunct="1">
              <a:lnSpc>
                <a:spcPct val="90000"/>
              </a:lnSpc>
              <a:defRPr/>
            </a:pPr>
            <a:r>
              <a:rPr lang="en-US" altLang="en-US" sz="2600" dirty="0"/>
              <a:t>Must be 5+ years of age; maximum of 2 per squad</a:t>
            </a:r>
          </a:p>
          <a:p>
            <a:pPr lvl="1" eaLnBrk="1" hangingPunct="1">
              <a:lnSpc>
                <a:spcPct val="90000"/>
              </a:lnSpc>
              <a:defRPr/>
            </a:pPr>
            <a:r>
              <a:rPr lang="en-US" altLang="en-US" sz="2600" dirty="0"/>
              <a:t>May not perform stunts; can not perform at competition</a:t>
            </a: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eaLnBrk="1" fontAlgn="auto" hangingPunct="1">
              <a:spcAft>
                <a:spcPts val="0"/>
              </a:spcAft>
              <a:defRPr/>
            </a:pPr>
            <a:r>
              <a:rPr lang="en-US" altLang="en-US" sz="3200" dirty="0"/>
              <a:t>Cheer Eligibility</a:t>
            </a:r>
          </a:p>
        </p:txBody>
      </p:sp>
      <p:sp>
        <p:nvSpPr>
          <p:cNvPr id="44035" name="Rectangle 3"/>
          <p:cNvSpPr>
            <a:spLocks noGrp="1" noChangeArrowheads="1"/>
          </p:cNvSpPr>
          <p:nvPr>
            <p:ph sz="quarter" idx="1"/>
          </p:nvPr>
        </p:nvSpPr>
        <p:spPr>
          <a:xfrm>
            <a:off x="581025" y="2438400"/>
            <a:ext cx="7989888" cy="2865438"/>
          </a:xfrm>
        </p:spPr>
        <p:txBody>
          <a:bodyPr>
            <a:normAutofit lnSpcReduction="10000"/>
          </a:bodyPr>
          <a:lstStyle/>
          <a:p>
            <a:pPr marL="0" indent="0" eaLnBrk="1" hangingPunct="1">
              <a:lnSpc>
                <a:spcPct val="90000"/>
              </a:lnSpc>
              <a:buFont typeface="Wingdings 2" panose="05020102010507070707" pitchFamily="18" charset="2"/>
              <a:buNone/>
            </a:pPr>
            <a:r>
              <a:rPr lang="en-US" altLang="en-US" sz="2800"/>
              <a:t>Participants may individually enroll in non-Pop Warner affiliated instructional classes. However, Pop Warner </a:t>
            </a:r>
            <a:r>
              <a:rPr lang="en-US" altLang="en-US" sz="2800" b="1"/>
              <a:t>cheer</a:t>
            </a:r>
            <a:r>
              <a:rPr lang="en-US" altLang="en-US" sz="2800"/>
              <a:t> participants may not be officially enrolled in cheer or dance team that is not a School affiliated program. </a:t>
            </a:r>
            <a:r>
              <a:rPr lang="en-US" altLang="en-US" sz="2800" b="1" u="sng"/>
              <a:t>All-Star and other Recreational cheer and dance team participation is not permitted during the Pop Warner Season.</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89888" cy="1082675"/>
          </a:xfrm>
        </p:spPr>
        <p:txBody>
          <a:bodyPr/>
          <a:lstStyle/>
          <a:p>
            <a:pPr eaLnBrk="1" fontAlgn="auto" hangingPunct="1">
              <a:spcAft>
                <a:spcPts val="0"/>
              </a:spcAft>
              <a:defRPr/>
            </a:pPr>
            <a:r>
              <a:rPr lang="en-US" altLang="en-US" sz="3200" dirty="0"/>
              <a:t>CDPW Volunteer Training</a:t>
            </a:r>
            <a:endParaRPr lang="en-US" sz="3200" dirty="0"/>
          </a:p>
        </p:txBody>
      </p:sp>
      <p:sp>
        <p:nvSpPr>
          <p:cNvPr id="3" name="Content Placeholder 2"/>
          <p:cNvSpPr>
            <a:spLocks noGrp="1"/>
          </p:cNvSpPr>
          <p:nvPr>
            <p:ph sz="quarter" idx="1"/>
          </p:nvPr>
        </p:nvSpPr>
        <p:spPr>
          <a:xfrm>
            <a:off x="581025" y="2057400"/>
            <a:ext cx="8105775" cy="4495800"/>
          </a:xfrm>
        </p:spPr>
        <p:txBody>
          <a:bodyPr rtlCol="0">
            <a:noAutofit/>
          </a:bodyPr>
          <a:lstStyle/>
          <a:p>
            <a:pPr marL="306000" indent="-306000" eaLnBrk="1" fontAlgn="auto" hangingPunct="1">
              <a:lnSpc>
                <a:spcPct val="90000"/>
              </a:lnSpc>
              <a:defRPr/>
            </a:pPr>
            <a:r>
              <a:rPr lang="en-US" altLang="en-US" sz="2800" dirty="0">
                <a:solidFill>
                  <a:schemeClr val="tx1"/>
                </a:solidFill>
              </a:rPr>
              <a:t>This Training is for all Presidents, Commissioners, Cheer/Football Coordinators, and Coaches.</a:t>
            </a:r>
          </a:p>
          <a:p>
            <a:pPr marL="629850" lvl="1" indent="-306000" eaLnBrk="1" fontAlgn="auto" hangingPunct="1">
              <a:lnSpc>
                <a:spcPct val="90000"/>
              </a:lnSpc>
              <a:defRPr/>
            </a:pPr>
            <a:r>
              <a:rPr lang="en-US" altLang="en-US" sz="2400" u="sng" dirty="0">
                <a:solidFill>
                  <a:schemeClr val="tx1"/>
                </a:solidFill>
              </a:rPr>
              <a:t>Coaches</a:t>
            </a:r>
            <a:r>
              <a:rPr lang="en-US" altLang="en-US" sz="2400" dirty="0">
                <a:solidFill>
                  <a:schemeClr val="tx1"/>
                </a:solidFill>
              </a:rPr>
              <a:t> are responsible for managing the team/squad.</a:t>
            </a:r>
          </a:p>
          <a:p>
            <a:pPr marL="630000" lvl="1" indent="-306000" eaLnBrk="1" fontAlgn="auto" hangingPunct="1">
              <a:lnSpc>
                <a:spcPct val="90000"/>
              </a:lnSpc>
              <a:defRPr/>
            </a:pPr>
            <a:r>
              <a:rPr lang="en-US" altLang="en-US" sz="2400" u="sng" dirty="0">
                <a:solidFill>
                  <a:schemeClr val="tx1"/>
                </a:solidFill>
              </a:rPr>
              <a:t>Commissioners</a:t>
            </a:r>
            <a:r>
              <a:rPr lang="en-US" altLang="en-US" sz="2400" dirty="0">
                <a:solidFill>
                  <a:schemeClr val="tx1"/>
                </a:solidFill>
              </a:rPr>
              <a:t> are responsible for administrating the game and rules.</a:t>
            </a:r>
          </a:p>
          <a:p>
            <a:pPr marL="630000" lvl="1" indent="-306000" eaLnBrk="1" fontAlgn="auto" hangingPunct="1">
              <a:lnSpc>
                <a:spcPct val="90000"/>
              </a:lnSpc>
              <a:defRPr/>
            </a:pPr>
            <a:r>
              <a:rPr lang="en-US" altLang="en-US" sz="2400" dirty="0">
                <a:solidFill>
                  <a:schemeClr val="tx1"/>
                </a:solidFill>
              </a:rPr>
              <a:t>EVERYONE is responsible for following the rules!</a:t>
            </a:r>
          </a:p>
          <a:p>
            <a:pPr marL="306150" indent="-306000" eaLnBrk="1" fontAlgn="auto" hangingPunct="1">
              <a:lnSpc>
                <a:spcPct val="90000"/>
              </a:lnSpc>
              <a:defRPr/>
            </a:pPr>
            <a:r>
              <a:rPr lang="en-US" altLang="en-US" sz="2800" dirty="0">
                <a:solidFill>
                  <a:schemeClr val="tx1"/>
                </a:solidFill>
              </a:rPr>
              <a:t>As a volunteer, it is your responsibility to support the goals and philosophies of the Pop Warner program. </a:t>
            </a:r>
            <a:endParaRPr lang="en-US" sz="2800" dirty="0">
              <a:solidFill>
                <a:schemeClr val="tx1"/>
              </a:solidFill>
            </a:endParaRPr>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28650" y="738189"/>
            <a:ext cx="7886700" cy="252412"/>
          </a:xfrm>
        </p:spPr>
        <p:txBody>
          <a:bodyPr>
            <a:normAutofit fontScale="90000"/>
          </a:bodyPr>
          <a:lstStyle/>
          <a:p>
            <a:pPr algn="ctr" eaLnBrk="1" fontAlgn="auto" hangingPunct="1">
              <a:spcAft>
                <a:spcPts val="0"/>
              </a:spcAft>
              <a:defRPr/>
            </a:pPr>
            <a:r>
              <a:rPr lang="en-US" altLang="en-US" sz="3200" dirty="0"/>
              <a:t>Cheer Coaching Staff</a:t>
            </a:r>
          </a:p>
        </p:txBody>
      </p:sp>
      <p:sp>
        <p:nvSpPr>
          <p:cNvPr id="46083" name="Rectangle 3"/>
          <p:cNvSpPr>
            <a:spLocks noGrp="1" noChangeArrowheads="1"/>
          </p:cNvSpPr>
          <p:nvPr>
            <p:ph sz="quarter" idx="1"/>
          </p:nvPr>
        </p:nvSpPr>
        <p:spPr>
          <a:xfrm>
            <a:off x="571500" y="1905000"/>
            <a:ext cx="8001000" cy="4724400"/>
          </a:xfrm>
        </p:spPr>
        <p:txBody>
          <a:bodyPr/>
          <a:lstStyle/>
          <a:p>
            <a:pPr eaLnBrk="1" hangingPunct="1">
              <a:lnSpc>
                <a:spcPct val="90000"/>
              </a:lnSpc>
            </a:pPr>
            <a:r>
              <a:rPr lang="en-US" altLang="en-US" sz="2400" dirty="0"/>
              <a:t>A maximum of nine (9) staff positions:</a:t>
            </a:r>
          </a:p>
          <a:p>
            <a:pPr lvl="1" eaLnBrk="1" hangingPunct="1">
              <a:lnSpc>
                <a:spcPct val="90000"/>
              </a:lnSpc>
            </a:pPr>
            <a:r>
              <a:rPr lang="en-US" altLang="en-US" sz="2200" dirty="0">
                <a:latin typeface="Arial" panose="020B0604020202020204" pitchFamily="34" charset="0"/>
                <a:cs typeface="Arial" panose="020B0604020202020204" pitchFamily="34" charset="0"/>
              </a:rPr>
              <a:t>1</a:t>
            </a:r>
            <a:r>
              <a:rPr lang="en-US" altLang="en-US" sz="2200" dirty="0"/>
              <a:t> Head Coach (age </a:t>
            </a:r>
            <a:r>
              <a:rPr lang="en-US" altLang="en-US" sz="2200" dirty="0">
                <a:latin typeface="Arial" panose="020B0604020202020204" pitchFamily="34" charset="0"/>
                <a:cs typeface="Arial" panose="020B0604020202020204" pitchFamily="34" charset="0"/>
              </a:rPr>
              <a:t>21 </a:t>
            </a:r>
            <a:r>
              <a:rPr lang="en-US" altLang="en-US" sz="2200" dirty="0"/>
              <a:t>+)</a:t>
            </a:r>
          </a:p>
          <a:p>
            <a:pPr lvl="1" eaLnBrk="1" hangingPunct="1">
              <a:lnSpc>
                <a:spcPct val="90000"/>
              </a:lnSpc>
            </a:pPr>
            <a:r>
              <a:rPr lang="en-US" altLang="en-US" sz="2200" dirty="0"/>
              <a:t>4 Assistant Coaches (age </a:t>
            </a:r>
            <a:r>
              <a:rPr lang="en-US" altLang="en-US" sz="2200" dirty="0">
                <a:latin typeface="Arial" panose="020B0604020202020204" pitchFamily="34" charset="0"/>
                <a:cs typeface="Arial" panose="020B0604020202020204" pitchFamily="34" charset="0"/>
              </a:rPr>
              <a:t>18</a:t>
            </a:r>
            <a:r>
              <a:rPr lang="en-US" altLang="en-US" sz="2200" dirty="0"/>
              <a:t>+)</a:t>
            </a:r>
          </a:p>
          <a:p>
            <a:pPr lvl="1" eaLnBrk="1" hangingPunct="1">
              <a:lnSpc>
                <a:spcPct val="90000"/>
              </a:lnSpc>
            </a:pPr>
            <a:r>
              <a:rPr lang="en-US" altLang="en-US" sz="2200" dirty="0"/>
              <a:t>Max of 4 Student Demonstrators/Coach Trainees </a:t>
            </a:r>
            <a:r>
              <a:rPr lang="en-US" altLang="en-US" sz="2200" b="1" dirty="0"/>
              <a:t>Combined</a:t>
            </a:r>
          </a:p>
          <a:p>
            <a:pPr lvl="2" eaLnBrk="1" hangingPunct="1">
              <a:lnSpc>
                <a:spcPct val="90000"/>
              </a:lnSpc>
            </a:pPr>
            <a:r>
              <a:rPr lang="en-US" altLang="en-US" sz="2200" dirty="0"/>
              <a:t>Maximum of 3 Coach Trainees (ages </a:t>
            </a:r>
            <a:r>
              <a:rPr lang="en-US" altLang="en-US" sz="2200" dirty="0">
                <a:latin typeface="Arial" panose="020B0604020202020204" pitchFamily="34" charset="0"/>
                <a:cs typeface="Arial" panose="020B0604020202020204" pitchFamily="34" charset="0"/>
              </a:rPr>
              <a:t>16-17</a:t>
            </a:r>
            <a:r>
              <a:rPr lang="en-US" altLang="en-US" sz="2200" dirty="0"/>
              <a:t>)</a:t>
            </a:r>
          </a:p>
          <a:p>
            <a:pPr lvl="2" eaLnBrk="1" hangingPunct="1">
              <a:lnSpc>
                <a:spcPct val="90000"/>
              </a:lnSpc>
            </a:pPr>
            <a:r>
              <a:rPr lang="en-US" altLang="en-US" sz="2200" dirty="0"/>
              <a:t>Maximum of 4 Student Demonstrators (ages </a:t>
            </a:r>
            <a:r>
              <a:rPr lang="en-US" altLang="en-US" sz="2200" dirty="0">
                <a:latin typeface="Arial" panose="020B0604020202020204" pitchFamily="34" charset="0"/>
                <a:cs typeface="Arial" panose="020B0604020202020204" pitchFamily="34" charset="0"/>
              </a:rPr>
              <a:t>15-17</a:t>
            </a:r>
            <a:r>
              <a:rPr lang="en-US" altLang="en-US" sz="2200" dirty="0"/>
              <a:t>)</a:t>
            </a:r>
          </a:p>
          <a:p>
            <a:pPr lvl="3" eaLnBrk="1" hangingPunct="1">
              <a:lnSpc>
                <a:spcPct val="90000"/>
              </a:lnSpc>
            </a:pPr>
            <a:r>
              <a:rPr lang="en-US" altLang="en-US" sz="2000" dirty="0">
                <a:solidFill>
                  <a:srgbClr val="FF0000"/>
                </a:solidFill>
              </a:rPr>
              <a:t>Student Demos may be </a:t>
            </a:r>
            <a:r>
              <a:rPr lang="en-US" altLang="en-US" sz="2000" dirty="0">
                <a:solidFill>
                  <a:srgbClr val="FF0000"/>
                </a:solidFill>
                <a:latin typeface="Arial" panose="020B0604020202020204" pitchFamily="34" charset="0"/>
                <a:cs typeface="Arial" panose="020B0604020202020204" pitchFamily="34" charset="0"/>
              </a:rPr>
              <a:t>14</a:t>
            </a:r>
            <a:r>
              <a:rPr lang="en-US" altLang="en-US" sz="2000" dirty="0">
                <a:solidFill>
                  <a:srgbClr val="FF0000"/>
                </a:solidFill>
              </a:rPr>
              <a:t> ONLY IF rostered on H.S. team</a:t>
            </a:r>
          </a:p>
          <a:p>
            <a:pPr eaLnBrk="1" hangingPunct="1">
              <a:lnSpc>
                <a:spcPct val="90000"/>
              </a:lnSpc>
            </a:pPr>
            <a:r>
              <a:rPr lang="en-US" altLang="en-US" sz="2400" dirty="0"/>
              <a:t>Only these rostered staff and others with CDPW Field ID Tag are allowed on the field. </a:t>
            </a:r>
          </a:p>
          <a:p>
            <a:pPr eaLnBrk="1" hangingPunct="1">
              <a:lnSpc>
                <a:spcPct val="90000"/>
              </a:lnSpc>
            </a:pPr>
            <a:r>
              <a:rPr lang="en-US" altLang="en-US" sz="2400" dirty="0">
                <a:solidFill>
                  <a:schemeClr val="tx1"/>
                </a:solidFill>
              </a:rPr>
              <a:t>Ratio of children to coaches (age </a:t>
            </a:r>
            <a:r>
              <a:rPr lang="en-US" altLang="en-US" sz="2200" dirty="0">
                <a:solidFill>
                  <a:schemeClr val="tx1"/>
                </a:solidFill>
                <a:latin typeface="Arial" panose="020B0604020202020204" pitchFamily="34" charset="0"/>
                <a:cs typeface="Arial" panose="020B0604020202020204" pitchFamily="34" charset="0"/>
              </a:rPr>
              <a:t>21</a:t>
            </a:r>
            <a:r>
              <a:rPr lang="en-US" altLang="en-US" sz="2400" dirty="0">
                <a:solidFill>
                  <a:schemeClr val="tx1"/>
                </a:solidFill>
              </a:rPr>
              <a:t>+) must be </a:t>
            </a:r>
            <a:r>
              <a:rPr lang="en-US" altLang="en-US" sz="2200" b="1" dirty="0">
                <a:solidFill>
                  <a:schemeClr val="tx1"/>
                </a:solidFill>
                <a:latin typeface="Arial" panose="020B0604020202020204" pitchFamily="34" charset="0"/>
                <a:cs typeface="Arial" panose="020B0604020202020204" pitchFamily="34" charset="0"/>
              </a:rPr>
              <a:t>12:1</a:t>
            </a:r>
            <a:r>
              <a:rPr lang="en-US" altLang="en-US" sz="2400" dirty="0">
                <a:solidFill>
                  <a:schemeClr val="tx1"/>
                </a:solidFill>
              </a:rPr>
              <a:t> at all events (practices, games, competitions).</a:t>
            </a: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en-US" sz="3200" dirty="0"/>
              <a:t>Cheer Coach Trainees &amp;  </a:t>
            </a:r>
            <a:br>
              <a:rPr lang="en-US" altLang="en-US" sz="3200" dirty="0"/>
            </a:br>
            <a:r>
              <a:rPr lang="en-US" altLang="en-US" sz="3200" dirty="0"/>
              <a:t>Student Demonstrators</a:t>
            </a:r>
          </a:p>
        </p:txBody>
      </p:sp>
      <p:sp>
        <p:nvSpPr>
          <p:cNvPr id="48131" name="Rectangle 3"/>
          <p:cNvSpPr>
            <a:spLocks noGrp="1" noChangeArrowheads="1"/>
          </p:cNvSpPr>
          <p:nvPr>
            <p:ph sz="quarter" idx="1"/>
          </p:nvPr>
        </p:nvSpPr>
        <p:spPr>
          <a:xfrm>
            <a:off x="633413" y="2033588"/>
            <a:ext cx="7886700" cy="4443412"/>
          </a:xfrm>
        </p:spPr>
        <p:txBody>
          <a:bodyPr/>
          <a:lstStyle/>
          <a:p>
            <a:pPr eaLnBrk="1" hangingPunct="1">
              <a:lnSpc>
                <a:spcPct val="90000"/>
              </a:lnSpc>
            </a:pPr>
            <a:r>
              <a:rPr lang="en-US" altLang="en-US" sz="2800" dirty="0"/>
              <a:t>Certified on roster like a spirit participant </a:t>
            </a:r>
          </a:p>
          <a:p>
            <a:pPr lvl="1" eaLnBrk="1" hangingPunct="1"/>
            <a:r>
              <a:rPr lang="en-US" altLang="en-US" sz="2500" dirty="0"/>
              <a:t>Must submit Birth Certificate, Physical Form, Report Card, etc.</a:t>
            </a:r>
          </a:p>
          <a:p>
            <a:pPr eaLnBrk="1" hangingPunct="1">
              <a:lnSpc>
                <a:spcPct val="90000"/>
              </a:lnSpc>
            </a:pPr>
            <a:r>
              <a:rPr lang="en-US" altLang="en-US" sz="2800" dirty="0"/>
              <a:t>Must be at least 2 years older than oldest child on the squad.</a:t>
            </a:r>
          </a:p>
          <a:p>
            <a:pPr eaLnBrk="1" hangingPunct="1">
              <a:lnSpc>
                <a:spcPct val="90000"/>
              </a:lnSpc>
            </a:pPr>
            <a:r>
              <a:rPr lang="en-US" altLang="en-US" sz="2800" dirty="0"/>
              <a:t>Must have at least 2 years Cheer/Dance experience.</a:t>
            </a:r>
          </a:p>
          <a:p>
            <a:pPr eaLnBrk="1" hangingPunct="1">
              <a:lnSpc>
                <a:spcPct val="90000"/>
              </a:lnSpc>
            </a:pPr>
            <a:r>
              <a:rPr lang="en-US" altLang="en-US" sz="2800" dirty="0"/>
              <a:t>May only teach cheers and demonstrate moves: no hands-on coaching</a:t>
            </a: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615950" y="685800"/>
            <a:ext cx="7989888" cy="380999"/>
          </a:xfrm>
        </p:spPr>
        <p:txBody>
          <a:bodyPr>
            <a:normAutofit fontScale="90000"/>
          </a:bodyPr>
          <a:lstStyle/>
          <a:p>
            <a:pPr eaLnBrk="1" fontAlgn="auto" hangingPunct="1">
              <a:spcAft>
                <a:spcPts val="0"/>
              </a:spcAft>
              <a:defRPr/>
            </a:pPr>
            <a:r>
              <a:rPr lang="en-US" altLang="en-US" sz="3200" dirty="0"/>
              <a:t>Practice Guidelines</a:t>
            </a:r>
            <a:br>
              <a:rPr lang="en-US" altLang="en-US" sz="3200" dirty="0"/>
            </a:br>
            <a:r>
              <a:rPr lang="en-US" altLang="en-US" sz="3200" dirty="0"/>
              <a:t>Football &amp; Cheer</a:t>
            </a:r>
          </a:p>
        </p:txBody>
      </p:sp>
      <p:sp>
        <p:nvSpPr>
          <p:cNvPr id="103428" name="Rectangle 3"/>
          <p:cNvSpPr>
            <a:spLocks noChangeArrowheads="1"/>
          </p:cNvSpPr>
          <p:nvPr/>
        </p:nvSpPr>
        <p:spPr bwMode="auto">
          <a:xfrm>
            <a:off x="496888" y="2089616"/>
            <a:ext cx="8229600"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nchor="ctr">
            <a:spAutoFit/>
          </a:bodyPr>
          <a:lstStyle>
            <a:lvl1pPr marL="457200" indent="-457200" algn="ctr">
              <a:tabLst>
                <a:tab pos="1143000" algn="l"/>
              </a:tabLst>
              <a:defRPr sz="1400" i="1">
                <a:solidFill>
                  <a:schemeClr val="tx1"/>
                </a:solidFill>
                <a:latin typeface="Times New Roman" panose="02020603050405020304" pitchFamily="18" charset="0"/>
                <a:cs typeface="Arial" panose="020B0604020202020204" pitchFamily="34" charset="0"/>
              </a:defRPr>
            </a:lvl1pPr>
            <a:lvl2pPr marL="742950" indent="-285750" algn="ctr">
              <a:tabLst>
                <a:tab pos="1143000" algn="l"/>
              </a:tabLst>
              <a:defRPr sz="1400" i="1">
                <a:solidFill>
                  <a:schemeClr val="tx1"/>
                </a:solidFill>
                <a:latin typeface="Times New Roman" panose="02020603050405020304" pitchFamily="18" charset="0"/>
                <a:cs typeface="Arial" panose="020B0604020202020204" pitchFamily="34" charset="0"/>
              </a:defRPr>
            </a:lvl2pPr>
            <a:lvl3pPr marL="1143000" indent="-228600" algn="ctr">
              <a:tabLst>
                <a:tab pos="1143000" algn="l"/>
              </a:tabLst>
              <a:defRPr sz="1400" i="1">
                <a:solidFill>
                  <a:schemeClr val="tx1"/>
                </a:solidFill>
                <a:latin typeface="Times New Roman" panose="02020603050405020304" pitchFamily="18" charset="0"/>
                <a:cs typeface="Arial" panose="020B0604020202020204" pitchFamily="34" charset="0"/>
              </a:defRPr>
            </a:lvl3pPr>
            <a:lvl4pPr marL="1600200" indent="-228600" algn="ctr">
              <a:tabLst>
                <a:tab pos="1143000" algn="l"/>
              </a:tabLst>
              <a:defRPr sz="1400" i="1">
                <a:solidFill>
                  <a:schemeClr val="tx1"/>
                </a:solidFill>
                <a:latin typeface="Times New Roman" panose="02020603050405020304" pitchFamily="18" charset="0"/>
                <a:cs typeface="Arial" panose="020B0604020202020204" pitchFamily="34" charset="0"/>
              </a:defRPr>
            </a:lvl4pPr>
            <a:lvl5pPr marL="2057400" indent="-228600" algn="ctr">
              <a:tabLst>
                <a:tab pos="1143000" algn="l"/>
              </a:tabLst>
              <a:defRPr sz="1400" i="1">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tabLst>
                <a:tab pos="1143000" algn="l"/>
              </a:tabLst>
              <a:defRPr sz="1400" i="1">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tabLst>
                <a:tab pos="1143000" algn="l"/>
              </a:tabLst>
              <a:defRPr sz="1400" i="1">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tabLst>
                <a:tab pos="1143000" algn="l"/>
              </a:tabLst>
              <a:defRPr sz="1400" i="1">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tabLst>
                <a:tab pos="1143000" algn="l"/>
              </a:tabLst>
              <a:defRPr sz="1400" i="1">
                <a:solidFill>
                  <a:schemeClr val="tx1"/>
                </a:solidFill>
                <a:latin typeface="Times New Roman" panose="02020603050405020304" pitchFamily="18" charset="0"/>
                <a:cs typeface="Arial" panose="020B0604020202020204" pitchFamily="34" charset="0"/>
              </a:defRPr>
            </a:lvl9pPr>
          </a:lstStyle>
          <a:p>
            <a:pPr marL="0" indent="0" algn="l" eaLnBrk="1" hangingPunct="1">
              <a:defRPr/>
            </a:pPr>
            <a:r>
              <a:rPr lang="en-US" altLang="en-US" sz="2400" b="1" dirty="0">
                <a:latin typeface="+mn-lt"/>
              </a:rPr>
              <a:t>BEFORE LABOR DAY</a:t>
            </a:r>
          </a:p>
          <a:p>
            <a:pPr algn="l" eaLnBrk="1" hangingPunct="1">
              <a:buClr>
                <a:schemeClr val="accent2"/>
              </a:buClr>
              <a:buFont typeface="Wingdings" panose="05000000000000000000" pitchFamily="2" charset="2"/>
              <a:buChar char="§"/>
              <a:defRPr/>
            </a:pPr>
            <a:r>
              <a:rPr lang="en-US" altLang="en-US" sz="2400" dirty="0">
                <a:latin typeface="+mn-lt"/>
                <a:cs typeface="+mn-cs"/>
              </a:rPr>
              <a:t>Up</a:t>
            </a:r>
            <a:r>
              <a:rPr lang="en-US" altLang="en-US" sz="2400" dirty="0">
                <a:latin typeface="+mn-lt"/>
              </a:rPr>
              <a:t> to </a:t>
            </a:r>
            <a:r>
              <a:rPr lang="en-US" altLang="en-US" sz="2400" b="1" u="sng" dirty="0">
                <a:latin typeface="+mn-lt"/>
              </a:rPr>
              <a:t>10 hours of practice per week</a:t>
            </a:r>
          </a:p>
          <a:p>
            <a:pPr algn="l" eaLnBrk="1" hangingPunct="1">
              <a:buClr>
                <a:schemeClr val="accent2"/>
              </a:buClr>
              <a:buFont typeface="Wingdings" panose="05000000000000000000" pitchFamily="2" charset="2"/>
              <a:buChar char="§"/>
              <a:defRPr/>
            </a:pPr>
            <a:r>
              <a:rPr lang="en-US" altLang="en-US" sz="2400" dirty="0">
                <a:latin typeface="+mn-lt"/>
              </a:rPr>
              <a:t>Not more than 2-1/2 hours on any one day</a:t>
            </a:r>
          </a:p>
          <a:p>
            <a:pPr algn="l" eaLnBrk="1" hangingPunct="1">
              <a:buClr>
                <a:schemeClr val="accent2"/>
              </a:buClr>
              <a:buFont typeface="Wingdings" panose="05000000000000000000" pitchFamily="2" charset="2"/>
              <a:buChar char="§"/>
              <a:defRPr/>
            </a:pPr>
            <a:r>
              <a:rPr lang="en-US" altLang="en-US" sz="2400" dirty="0">
                <a:latin typeface="+mn-lt"/>
              </a:rPr>
              <a:t>These limits apply to Year-Round Cheer, </a:t>
            </a:r>
            <a:r>
              <a:rPr lang="en-US" altLang="en-US" sz="2400" dirty="0">
                <a:latin typeface="Arial" panose="020B0604020202020204" pitchFamily="34" charset="0"/>
              </a:rPr>
              <a:t>1</a:t>
            </a:r>
            <a:r>
              <a:rPr lang="en-US" altLang="en-US" sz="2400" dirty="0">
                <a:latin typeface="+mn-lt"/>
              </a:rPr>
              <a:t>/</a:t>
            </a:r>
            <a:r>
              <a:rPr lang="en-US" altLang="en-US" sz="2400" dirty="0">
                <a:latin typeface="Arial" panose="020B0604020202020204" pitchFamily="34" charset="0"/>
              </a:rPr>
              <a:t>1</a:t>
            </a:r>
            <a:r>
              <a:rPr lang="en-US" altLang="en-US" sz="2400" dirty="0">
                <a:latin typeface="+mn-lt"/>
              </a:rPr>
              <a:t>-7/3</a:t>
            </a:r>
            <a:r>
              <a:rPr lang="en-US" altLang="en-US" sz="2400" dirty="0">
                <a:latin typeface="Arial" panose="020B0604020202020204" pitchFamily="34" charset="0"/>
              </a:rPr>
              <a:t>1</a:t>
            </a:r>
            <a:endParaRPr lang="en-US" altLang="en-US" sz="2400" dirty="0">
              <a:latin typeface="+mn-lt"/>
            </a:endParaRPr>
          </a:p>
          <a:p>
            <a:pPr marL="0" indent="0" algn="l" eaLnBrk="1" hangingPunct="1">
              <a:defRPr/>
            </a:pPr>
            <a:endParaRPr lang="en-US" altLang="en-US" sz="2000" dirty="0">
              <a:latin typeface="+mn-lt"/>
            </a:endParaRPr>
          </a:p>
          <a:p>
            <a:pPr marL="0" indent="0" algn="l" eaLnBrk="1" hangingPunct="1">
              <a:defRPr/>
            </a:pPr>
            <a:r>
              <a:rPr lang="en-US" altLang="en-US" sz="2400" b="1" dirty="0">
                <a:latin typeface="+mn-lt"/>
              </a:rPr>
              <a:t>AFTER LABOR DAY</a:t>
            </a:r>
            <a:endParaRPr lang="en-US" altLang="en-US" sz="2400" dirty="0">
              <a:latin typeface="+mn-lt"/>
            </a:endParaRPr>
          </a:p>
          <a:p>
            <a:pPr marL="342900" indent="-342900" algn="l" eaLnBrk="1" hangingPunct="1">
              <a:buClr>
                <a:schemeClr val="accent2"/>
              </a:buClr>
              <a:buFont typeface="Wingdings" panose="05000000000000000000" pitchFamily="2" charset="2"/>
              <a:buChar char="§"/>
              <a:defRPr/>
            </a:pPr>
            <a:r>
              <a:rPr lang="en-US" altLang="en-US" sz="2400" dirty="0">
                <a:latin typeface="+mn-lt"/>
              </a:rPr>
              <a:t>Up to </a:t>
            </a:r>
            <a:r>
              <a:rPr lang="en-US" altLang="en-US" sz="2400" b="1" u="sng" dirty="0">
                <a:latin typeface="+mn-lt"/>
              </a:rPr>
              <a:t>6 hours of practice per week</a:t>
            </a:r>
            <a:endParaRPr lang="en-US" altLang="en-US" sz="2400" dirty="0">
              <a:latin typeface="+mn-lt"/>
            </a:endParaRPr>
          </a:p>
          <a:p>
            <a:pPr marL="342900" indent="-342900" algn="l" eaLnBrk="1" hangingPunct="1">
              <a:buClr>
                <a:schemeClr val="accent2"/>
              </a:buClr>
              <a:buFont typeface="Wingdings" panose="05000000000000000000" pitchFamily="2" charset="2"/>
              <a:buChar char="§"/>
              <a:defRPr/>
            </a:pPr>
            <a:r>
              <a:rPr lang="en-US" altLang="en-US" sz="2400" dirty="0">
                <a:latin typeface="+mn-lt"/>
              </a:rPr>
              <a:t>Not more than 2 hours on any one day</a:t>
            </a:r>
          </a:p>
          <a:p>
            <a:pPr marL="342900" indent="-342900" algn="l" eaLnBrk="1" hangingPunct="1">
              <a:buFont typeface="Arial" panose="020B0604020202020204" pitchFamily="34" charset="0"/>
              <a:buChar char="•"/>
              <a:defRPr/>
            </a:pPr>
            <a:endParaRPr lang="en-US" altLang="en-US" sz="2000" dirty="0">
              <a:latin typeface="+mn-lt"/>
            </a:endParaRPr>
          </a:p>
          <a:p>
            <a:pPr marL="0" indent="0" algn="l" eaLnBrk="1" hangingPunct="1">
              <a:defRPr/>
            </a:pPr>
            <a:r>
              <a:rPr lang="en-US" altLang="en-US" sz="2400" dirty="0">
                <a:latin typeface="+mn-lt"/>
              </a:rPr>
              <a:t>Note:</a:t>
            </a:r>
          </a:p>
          <a:p>
            <a:pPr marL="342900" indent="-342900" algn="l" eaLnBrk="1" hangingPunct="1">
              <a:buClr>
                <a:schemeClr val="accent2"/>
              </a:buClr>
              <a:buFont typeface="Wingdings" panose="05000000000000000000" pitchFamily="2" charset="2"/>
              <a:buChar char="§"/>
              <a:defRPr/>
            </a:pPr>
            <a:r>
              <a:rPr lang="en-US" altLang="en-US" sz="2400" dirty="0">
                <a:latin typeface="+mn-lt"/>
              </a:rPr>
              <a:t>A week is defined as 7 consecutive days.</a:t>
            </a:r>
          </a:p>
          <a:p>
            <a:pPr marL="342900" indent="-342900" algn="l" eaLnBrk="1" hangingPunct="1">
              <a:buClr>
                <a:schemeClr val="accent2"/>
              </a:buClr>
              <a:buFont typeface="Wingdings" panose="05000000000000000000" pitchFamily="2" charset="2"/>
              <a:buChar char="§"/>
              <a:defRPr/>
            </a:pPr>
            <a:r>
              <a:rPr lang="en-US" altLang="en-US" sz="2400" dirty="0">
                <a:latin typeface="+mn-lt"/>
              </a:rPr>
              <a:t>Break time </a:t>
            </a:r>
            <a:r>
              <a:rPr lang="en-US" altLang="en-US" sz="2400" u="sng" dirty="0">
                <a:latin typeface="+mn-lt"/>
              </a:rPr>
              <a:t>is not</a:t>
            </a:r>
            <a:r>
              <a:rPr lang="en-US" altLang="en-US" sz="2400" dirty="0">
                <a:latin typeface="+mn-lt"/>
              </a:rPr>
              <a:t> counted against allowed practice time</a:t>
            </a:r>
            <a:r>
              <a:rPr lang="en-US" altLang="en-US" sz="2400" dirty="0">
                <a:solidFill>
                  <a:schemeClr val="bg1"/>
                </a:solidFill>
                <a:latin typeface="+mn-lt"/>
              </a:rPr>
              <a:t>.</a:t>
            </a: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615950" y="457200"/>
            <a:ext cx="7989888" cy="609601"/>
          </a:xfrm>
        </p:spPr>
        <p:txBody>
          <a:bodyPr>
            <a:normAutofit/>
          </a:bodyPr>
          <a:lstStyle/>
          <a:p>
            <a:pPr eaLnBrk="1" fontAlgn="auto" hangingPunct="1">
              <a:spcAft>
                <a:spcPts val="0"/>
              </a:spcAft>
              <a:defRPr/>
            </a:pPr>
            <a:r>
              <a:rPr lang="en-US" altLang="en-US" sz="3200" dirty="0"/>
              <a:t>Practice Guidelines - </a:t>
            </a:r>
            <a:r>
              <a:rPr lang="en-US" altLang="en-US" sz="3200" dirty="0" smtClean="0"/>
              <a:t>Football</a:t>
            </a:r>
            <a:endParaRPr lang="en-US" altLang="en-US" sz="3200" dirty="0"/>
          </a:p>
        </p:txBody>
      </p:sp>
      <p:sp>
        <p:nvSpPr>
          <p:cNvPr id="2" name="Rectangle 1"/>
          <p:cNvSpPr/>
          <p:nvPr/>
        </p:nvSpPr>
        <p:spPr>
          <a:xfrm>
            <a:off x="533400" y="1947056"/>
            <a:ext cx="8072438" cy="3930307"/>
          </a:xfrm>
          <a:prstGeom prst="rect">
            <a:avLst/>
          </a:prstGeom>
        </p:spPr>
        <p:txBody>
          <a:bodyPr wrap="square">
            <a:spAutoFit/>
          </a:bodyPr>
          <a:lstStyle/>
          <a:p>
            <a:pPr lvl="0" defTabSz="457200">
              <a:spcBef>
                <a:spcPct val="20000"/>
              </a:spcBef>
              <a:spcAft>
                <a:spcPts val="600"/>
              </a:spcAft>
              <a:buClr>
                <a:srgbClr val="4590B8"/>
              </a:buClr>
              <a:buSzPct val="92000"/>
              <a:defRPr/>
            </a:pPr>
            <a:r>
              <a:rPr lang="en-US" sz="2800" b="1" i="0" dirty="0">
                <a:latin typeface="Gill Sans MT" panose="020B0502020104020203"/>
              </a:rPr>
              <a:t>Contact Limits: </a:t>
            </a:r>
          </a:p>
          <a:p>
            <a:pPr marL="628650" lvl="1" indent="-304800" defTabSz="457200">
              <a:spcBef>
                <a:spcPct val="20000"/>
              </a:spcBef>
              <a:spcAft>
                <a:spcPts val="600"/>
              </a:spcAft>
              <a:buClr>
                <a:srgbClr val="4590B8"/>
              </a:buClr>
              <a:buSzPct val="92000"/>
              <a:buFont typeface="Wingdings 2" panose="05020102010507070707" pitchFamily="18" charset="2"/>
              <a:buChar char=""/>
              <a:defRPr/>
            </a:pPr>
            <a:r>
              <a:rPr lang="en-US" sz="2400" i="0" dirty="0">
                <a:solidFill>
                  <a:prstClr val="black"/>
                </a:solidFill>
                <a:latin typeface="Gill Sans MT" panose="020B0502020104020203"/>
              </a:rPr>
              <a:t>Prior to Labor Day: contact is limited to a max of 30 min/day and 120 min/week;</a:t>
            </a:r>
          </a:p>
          <a:p>
            <a:pPr marL="628650" lvl="1" indent="-304800" defTabSz="457200">
              <a:spcBef>
                <a:spcPct val="20000"/>
              </a:spcBef>
              <a:spcAft>
                <a:spcPts val="600"/>
              </a:spcAft>
              <a:buClr>
                <a:srgbClr val="4590B8"/>
              </a:buClr>
              <a:buSzPct val="92000"/>
              <a:buFont typeface="Wingdings 2" panose="05020102010507070707" pitchFamily="18" charset="2"/>
              <a:buChar char=""/>
              <a:defRPr/>
            </a:pPr>
            <a:r>
              <a:rPr lang="en-US" sz="2400" i="0" dirty="0">
                <a:solidFill>
                  <a:prstClr val="black"/>
                </a:solidFill>
                <a:latin typeface="Gill Sans MT" panose="020B0502020104020203"/>
              </a:rPr>
              <a:t>After Labor Day: contact is limited to a max of 22 min/day and 65 min/ week</a:t>
            </a:r>
          </a:p>
          <a:p>
            <a:pPr marL="628650" lvl="1" indent="-304800" defTabSz="457200">
              <a:spcBef>
                <a:spcPct val="20000"/>
              </a:spcBef>
              <a:spcAft>
                <a:spcPts val="600"/>
              </a:spcAft>
              <a:buClr>
                <a:srgbClr val="4590B8"/>
              </a:buClr>
              <a:buSzPct val="92000"/>
              <a:buFont typeface="Wingdings 2" panose="05020102010507070707" pitchFamily="18" charset="2"/>
              <a:buChar char=""/>
              <a:defRPr/>
            </a:pPr>
            <a:r>
              <a:rPr lang="en-US" sz="2400" i="0" dirty="0">
                <a:solidFill>
                  <a:prstClr val="black"/>
                </a:solidFill>
                <a:latin typeface="Gill Sans MT" panose="020B0502020104020203"/>
              </a:rPr>
              <a:t>“Contact” = drill or scrimmage in which players go full-speed with contact, (e.g. one-on-one blocking and/or tackling drills; down line vs down line full-speed drills; and/ or scrimmages)</a:t>
            </a:r>
          </a:p>
        </p:txBody>
      </p:sp>
    </p:spTree>
    <p:extLst>
      <p:ext uri="{BB962C8B-B14F-4D97-AF65-F5344CB8AC3E}">
        <p14:creationId xmlns:p14="http://schemas.microsoft.com/office/powerpoint/2010/main" xmlns="" val="675729961"/>
      </p:ext>
    </p:ext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609600" y="609600"/>
            <a:ext cx="7961313" cy="457200"/>
          </a:xfrm>
        </p:spPr>
        <p:txBody>
          <a:bodyPr>
            <a:normAutofit fontScale="90000"/>
          </a:bodyPr>
          <a:lstStyle/>
          <a:p>
            <a:pPr eaLnBrk="1" fontAlgn="auto" hangingPunct="1">
              <a:spcAft>
                <a:spcPts val="0"/>
              </a:spcAft>
              <a:defRPr/>
            </a:pPr>
            <a:r>
              <a:rPr lang="en-US" altLang="en-US" sz="3200" dirty="0"/>
              <a:t>Practice Guidelines - Cheer</a:t>
            </a:r>
          </a:p>
        </p:txBody>
      </p:sp>
      <p:sp>
        <p:nvSpPr>
          <p:cNvPr id="72708" name="Rectangle 3"/>
          <p:cNvSpPr>
            <a:spLocks noChangeArrowheads="1"/>
          </p:cNvSpPr>
          <p:nvPr/>
        </p:nvSpPr>
        <p:spPr bwMode="auto">
          <a:xfrm>
            <a:off x="533400" y="2362200"/>
            <a:ext cx="7924800"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nchor="ctr">
            <a:spAutoFit/>
          </a:bodyPr>
          <a:lstStyle>
            <a:lvl1pPr>
              <a:tabLst>
                <a:tab pos="1143000" algn="l"/>
              </a:tabLst>
              <a:defRPr sz="1400" i="1">
                <a:solidFill>
                  <a:schemeClr val="tx1"/>
                </a:solidFill>
                <a:latin typeface="Times New Roman" panose="02020603050405020304" pitchFamily="18" charset="0"/>
                <a:cs typeface="Arial" panose="020B0604020202020204" pitchFamily="34" charset="0"/>
              </a:defRPr>
            </a:lvl1pPr>
            <a:lvl2pPr marL="742950" indent="-285750">
              <a:tabLst>
                <a:tab pos="1143000" algn="l"/>
              </a:tabLst>
              <a:defRPr sz="1400" i="1">
                <a:solidFill>
                  <a:schemeClr val="tx1"/>
                </a:solidFill>
                <a:latin typeface="Times New Roman" panose="02020603050405020304" pitchFamily="18" charset="0"/>
                <a:cs typeface="Arial" panose="020B0604020202020204" pitchFamily="34" charset="0"/>
              </a:defRPr>
            </a:lvl2pPr>
            <a:lvl3pPr marL="1143000" indent="-228600">
              <a:tabLst>
                <a:tab pos="1143000" algn="l"/>
              </a:tabLst>
              <a:defRPr sz="1400" i="1">
                <a:solidFill>
                  <a:schemeClr val="tx1"/>
                </a:solidFill>
                <a:latin typeface="Times New Roman" panose="02020603050405020304" pitchFamily="18" charset="0"/>
                <a:cs typeface="Arial" panose="020B0604020202020204" pitchFamily="34" charset="0"/>
              </a:defRPr>
            </a:lvl3pPr>
            <a:lvl4pPr marL="1600200" indent="-228600">
              <a:tabLst>
                <a:tab pos="1143000" algn="l"/>
              </a:tabLst>
              <a:defRPr sz="1400" i="1">
                <a:solidFill>
                  <a:schemeClr val="tx1"/>
                </a:solidFill>
                <a:latin typeface="Times New Roman" panose="02020603050405020304" pitchFamily="18" charset="0"/>
                <a:cs typeface="Arial" panose="020B0604020202020204" pitchFamily="34" charset="0"/>
              </a:defRPr>
            </a:lvl4pPr>
            <a:lvl5pPr marL="2057400" indent="-228600">
              <a:tabLst>
                <a:tab pos="1143000" algn="l"/>
              </a:tabLst>
              <a:defRPr sz="1400"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1143000" algn="l"/>
              </a:tabLst>
              <a:defRPr sz="1400"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1143000" algn="l"/>
              </a:tabLst>
              <a:defRPr sz="1400"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1143000" algn="l"/>
              </a:tabLst>
              <a:defRPr sz="1400"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1143000" algn="l"/>
              </a:tabLst>
              <a:defRPr sz="1400" i="1">
                <a:solidFill>
                  <a:schemeClr val="tx1"/>
                </a:solidFill>
                <a:latin typeface="Times New Roman" panose="02020603050405020304" pitchFamily="18" charset="0"/>
                <a:cs typeface="Arial" panose="020B0604020202020204" pitchFamily="34" charset="0"/>
              </a:defRPr>
            </a:lvl9pPr>
          </a:lstStyle>
          <a:p>
            <a:pPr eaLnBrk="1" hangingPunct="1">
              <a:defRPr/>
            </a:pPr>
            <a:r>
              <a:rPr lang="en-US" altLang="en-US" sz="3200" i="0" dirty="0">
                <a:latin typeface="+mn-lt"/>
              </a:rPr>
              <a:t>After the first week of practice (10 hours) for conditioning, and after the second week of practice (10 hours) for conditioning, performer readiness evaluation, and/or camp/clinic, the squad may engage in regular practice sessions and/or pre-season games</a:t>
            </a:r>
            <a:r>
              <a:rPr lang="en-US" altLang="en-US" sz="2800" i="0" dirty="0">
                <a:latin typeface="+mn-lt"/>
              </a:rPr>
              <a:t>. </a:t>
            </a: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3" name="Rectangle 2"/>
          <p:cNvSpPr>
            <a:spLocks noGrp="1" noChangeArrowheads="1"/>
          </p:cNvSpPr>
          <p:nvPr>
            <p:ph type="title"/>
          </p:nvPr>
        </p:nvSpPr>
        <p:spPr/>
        <p:txBody>
          <a:bodyPr/>
          <a:lstStyle/>
          <a:p>
            <a:pPr eaLnBrk="1" fontAlgn="auto" hangingPunct="1">
              <a:spcAft>
                <a:spcPts val="0"/>
              </a:spcAft>
              <a:defRPr/>
            </a:pPr>
            <a:r>
              <a:rPr lang="en-US" altLang="en-US" sz="3200" dirty="0"/>
              <a:t>TEAM BOOK: Contents</a:t>
            </a:r>
          </a:p>
        </p:txBody>
      </p:sp>
      <p:sp>
        <p:nvSpPr>
          <p:cNvPr id="54275" name="Rectangle 3"/>
          <p:cNvSpPr>
            <a:spLocks noGrp="1" noChangeArrowheads="1"/>
          </p:cNvSpPr>
          <p:nvPr>
            <p:ph sz="quarter" idx="1"/>
          </p:nvPr>
        </p:nvSpPr>
        <p:spPr>
          <a:xfrm>
            <a:off x="581025" y="2057400"/>
            <a:ext cx="7989888" cy="4572000"/>
          </a:xfrm>
        </p:spPr>
        <p:txBody>
          <a:bodyPr/>
          <a:lstStyle/>
          <a:p>
            <a:pPr eaLnBrk="1" hangingPunct="1">
              <a:lnSpc>
                <a:spcPct val="80000"/>
              </a:lnSpc>
            </a:pPr>
            <a:r>
              <a:rPr lang="en-US" altLang="en-US" sz="2400" dirty="0"/>
              <a:t>National Pop Warner Rule Book</a:t>
            </a:r>
          </a:p>
          <a:p>
            <a:pPr eaLnBrk="1" hangingPunct="1">
              <a:lnSpc>
                <a:spcPct val="80000"/>
              </a:lnSpc>
            </a:pPr>
            <a:r>
              <a:rPr lang="en-US" altLang="en-US" sz="2400" dirty="0"/>
              <a:t>CDPW Commissioner’s Game Guide</a:t>
            </a:r>
          </a:p>
          <a:p>
            <a:pPr eaLnBrk="1" hangingPunct="1">
              <a:lnSpc>
                <a:spcPct val="80000"/>
              </a:lnSpc>
            </a:pPr>
            <a:r>
              <a:rPr lang="en-US" altLang="en-US" sz="2400" dirty="0"/>
              <a:t>Sportsmanship Statement Card</a:t>
            </a:r>
          </a:p>
          <a:p>
            <a:pPr eaLnBrk="1" hangingPunct="1">
              <a:lnSpc>
                <a:spcPct val="80000"/>
              </a:lnSpc>
            </a:pPr>
            <a:r>
              <a:rPr lang="en-US" altLang="en-US" sz="2400" dirty="0"/>
              <a:t>Team Documentation</a:t>
            </a:r>
          </a:p>
          <a:p>
            <a:pPr lvl="1" eaLnBrk="1" hangingPunct="1">
              <a:lnSpc>
                <a:spcPct val="80000"/>
              </a:lnSpc>
            </a:pPr>
            <a:r>
              <a:rPr lang="en-US" altLang="en-US" sz="2200" dirty="0"/>
              <a:t>Team Roster</a:t>
            </a:r>
          </a:p>
          <a:p>
            <a:pPr lvl="1" eaLnBrk="1" hangingPunct="1">
              <a:lnSpc>
                <a:spcPct val="80000"/>
              </a:lnSpc>
            </a:pPr>
            <a:r>
              <a:rPr lang="en-US" altLang="en-US" sz="2200" dirty="0">
                <a:solidFill>
                  <a:schemeClr val="tx1"/>
                </a:solidFill>
              </a:rPr>
              <a:t>Cheer Only: Skill Progressions and Declaration Checklist</a:t>
            </a:r>
          </a:p>
          <a:p>
            <a:pPr lvl="1" eaLnBrk="1" hangingPunct="1">
              <a:lnSpc>
                <a:spcPct val="80000"/>
              </a:lnSpc>
            </a:pPr>
            <a:r>
              <a:rPr lang="en-US" altLang="en-US" sz="2200" dirty="0"/>
              <a:t>Head Coach ID card and Online Training Certificate</a:t>
            </a:r>
          </a:p>
          <a:p>
            <a:pPr lvl="1" eaLnBrk="1" hangingPunct="1">
              <a:lnSpc>
                <a:spcPct val="80000"/>
              </a:lnSpc>
            </a:pPr>
            <a:r>
              <a:rPr lang="en-US" altLang="en-US" sz="2200" dirty="0"/>
              <a:t>Assistant Coach(</a:t>
            </a:r>
            <a:r>
              <a:rPr lang="en-US" altLang="en-US" sz="2200" dirty="0" err="1"/>
              <a:t>es</a:t>
            </a:r>
            <a:r>
              <a:rPr lang="en-US" altLang="en-US" sz="2200" dirty="0"/>
              <a:t>) ID Card(s) and Online Training Certificate(s)</a:t>
            </a:r>
          </a:p>
          <a:p>
            <a:pPr lvl="1" eaLnBrk="1" hangingPunct="1">
              <a:lnSpc>
                <a:spcPct val="80000"/>
              </a:lnSpc>
            </a:pPr>
            <a:r>
              <a:rPr lang="en-US" altLang="en-US" sz="2200" b="1" dirty="0"/>
              <a:t>Participant Documentation</a:t>
            </a: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0" y="609600"/>
            <a:ext cx="8229600" cy="531813"/>
          </a:xfrm>
        </p:spPr>
        <p:txBody>
          <a:bodyPr>
            <a:noAutofit/>
          </a:bodyPr>
          <a:lstStyle/>
          <a:p>
            <a:pPr eaLnBrk="1" hangingPunct="1">
              <a:defRPr/>
            </a:pPr>
            <a:r>
              <a:rPr lang="en-US" dirty="0">
                <a:solidFill>
                  <a:schemeClr val="tx1"/>
                </a:solidFill>
              </a:rPr>
              <a:t>Team BOOK: Participant Documentation</a:t>
            </a:r>
            <a:endParaRPr lang="en-US" sz="2400" dirty="0">
              <a:solidFill>
                <a:schemeClr val="tx1"/>
              </a:solidFill>
            </a:endParaRPr>
          </a:p>
        </p:txBody>
      </p:sp>
      <p:sp>
        <p:nvSpPr>
          <p:cNvPr id="56323" name="Content Placeholder 6"/>
          <p:cNvSpPr>
            <a:spLocks noGrp="1"/>
          </p:cNvSpPr>
          <p:nvPr>
            <p:ph idx="4294967295"/>
          </p:nvPr>
        </p:nvSpPr>
        <p:spPr>
          <a:xfrm>
            <a:off x="0" y="1828800"/>
            <a:ext cx="8229600" cy="5410200"/>
          </a:xfrm>
        </p:spPr>
        <p:txBody>
          <a:bodyPr/>
          <a:lstStyle/>
          <a:p>
            <a:pPr marL="0" indent="0" eaLnBrk="1" hangingPunct="1">
              <a:spcBef>
                <a:spcPct val="0"/>
              </a:spcBef>
              <a:spcAft>
                <a:spcPct val="0"/>
              </a:spcAft>
              <a:buFont typeface="Wingdings 2" panose="05020102010507070707" pitchFamily="18" charset="2"/>
              <a:buNone/>
            </a:pPr>
            <a:r>
              <a:rPr lang="en-US" altLang="en-US" sz="2800" dirty="0"/>
              <a:t>The following documentation is required for </a:t>
            </a:r>
            <a:r>
              <a:rPr lang="en-US" altLang="en-US" sz="2800" b="1" dirty="0"/>
              <a:t>every</a:t>
            </a:r>
            <a:r>
              <a:rPr lang="en-US" altLang="en-US" sz="2800" dirty="0"/>
              <a:t> Participant and Coach Trainee/Student Demonstrator </a:t>
            </a:r>
            <a:r>
              <a:rPr lang="en-US" altLang="en-US" sz="2400" dirty="0"/>
              <a:t>(exact order provided on website):</a:t>
            </a:r>
            <a:br>
              <a:rPr lang="en-US" altLang="en-US" sz="2400" dirty="0"/>
            </a:br>
            <a:r>
              <a:rPr lang="en-US" altLang="en-US" dirty="0"/>
              <a:t> </a:t>
            </a:r>
            <a:endParaRPr lang="en-US" altLang="en-US" sz="2400" dirty="0"/>
          </a:p>
          <a:p>
            <a:pPr lvl="1" eaLnBrk="1" hangingPunct="1">
              <a:spcBef>
                <a:spcPct val="0"/>
              </a:spcBef>
              <a:spcAft>
                <a:spcPct val="0"/>
              </a:spcAft>
            </a:pPr>
            <a:r>
              <a:rPr lang="en-US" altLang="en-US" sz="2600" dirty="0"/>
              <a:t>ID Card with picture attached</a:t>
            </a:r>
          </a:p>
          <a:p>
            <a:pPr lvl="1" eaLnBrk="1" hangingPunct="1">
              <a:spcBef>
                <a:spcPct val="0"/>
              </a:spcBef>
              <a:spcAft>
                <a:spcPct val="0"/>
              </a:spcAft>
            </a:pPr>
            <a:r>
              <a:rPr lang="en-US" altLang="en-US" sz="2600" dirty="0"/>
              <a:t>Cheer only: Coach Trainees’/Student Demonstrators’ YCADA Online Certificates</a:t>
            </a:r>
          </a:p>
          <a:p>
            <a:pPr lvl="1" eaLnBrk="1" hangingPunct="1">
              <a:spcBef>
                <a:spcPct val="0"/>
              </a:spcBef>
              <a:spcAft>
                <a:spcPct val="0"/>
              </a:spcAft>
            </a:pPr>
            <a:r>
              <a:rPr lang="en-US" altLang="en-US" sz="2600" dirty="0"/>
              <a:t>Copy of Birth certificate</a:t>
            </a:r>
          </a:p>
          <a:p>
            <a:pPr lvl="1" eaLnBrk="1" hangingPunct="1">
              <a:spcAft>
                <a:spcPct val="0"/>
              </a:spcAft>
            </a:pPr>
            <a:r>
              <a:rPr lang="en-US" altLang="en-US" sz="2600" dirty="0"/>
              <a:t>Physical Fitness/Medical History Form</a:t>
            </a:r>
          </a:p>
          <a:p>
            <a:pPr lvl="1" eaLnBrk="1" hangingPunct="1">
              <a:spcAft>
                <a:spcPct val="0"/>
              </a:spcAft>
            </a:pPr>
            <a:r>
              <a:rPr lang="en-US" altLang="en-US" sz="2600" dirty="0"/>
              <a:t>Participant Contract/Parental Consent Form</a:t>
            </a:r>
          </a:p>
          <a:p>
            <a:pPr lvl="1" eaLnBrk="1" hangingPunct="1">
              <a:spcAft>
                <a:spcPct val="0"/>
              </a:spcAft>
            </a:pPr>
            <a:r>
              <a:rPr lang="en-US" altLang="en-US" sz="2600" dirty="0"/>
              <a:t>June Report Card</a:t>
            </a:r>
            <a:endParaRPr lang="en-US" altLang="en-US" sz="2600" b="1" dirty="0"/>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0" y="609600"/>
            <a:ext cx="8229600" cy="533400"/>
          </a:xfrm>
        </p:spPr>
        <p:txBody>
          <a:bodyPr>
            <a:noAutofit/>
          </a:bodyPr>
          <a:lstStyle/>
          <a:p>
            <a:pPr eaLnBrk="1" hangingPunct="1">
              <a:defRPr/>
            </a:pPr>
            <a:r>
              <a:rPr lang="en-US" sz="3200" dirty="0">
                <a:solidFill>
                  <a:schemeClr val="tx1"/>
                </a:solidFill>
              </a:rPr>
              <a:t>Team BOOK: Order of Participants</a:t>
            </a:r>
          </a:p>
        </p:txBody>
      </p:sp>
      <p:sp>
        <p:nvSpPr>
          <p:cNvPr id="53252" name="Content Placeholder 6"/>
          <p:cNvSpPr>
            <a:spLocks noGrp="1"/>
          </p:cNvSpPr>
          <p:nvPr>
            <p:ph idx="4294967295"/>
          </p:nvPr>
        </p:nvSpPr>
        <p:spPr>
          <a:xfrm>
            <a:off x="0" y="1219200"/>
            <a:ext cx="8229600" cy="5334000"/>
          </a:xfrm>
        </p:spPr>
        <p:txBody>
          <a:bodyPr/>
          <a:lstStyle/>
          <a:p>
            <a:pPr marL="0" indent="0" algn="ctr" eaLnBrk="1" hangingPunct="1">
              <a:lnSpc>
                <a:spcPct val="80000"/>
              </a:lnSpc>
              <a:spcAft>
                <a:spcPts val="0"/>
              </a:spcAft>
              <a:buFont typeface="Wingdings 2" panose="05020102010507070707" pitchFamily="18" charset="2"/>
              <a:buNone/>
              <a:defRPr/>
            </a:pPr>
            <a:r>
              <a:rPr lang="en-US" altLang="en-US" sz="2400" b="1" dirty="0">
                <a:solidFill>
                  <a:schemeClr val="tx1"/>
                </a:solidFill>
              </a:rPr>
              <a:t>Team Books should be completely assembled for CDPW Book Certification and Weigh-ins in August.  Once the season starts, the </a:t>
            </a:r>
            <a:r>
              <a:rPr lang="en-US" altLang="en-US" sz="2400" b="1" u="sng" dirty="0">
                <a:solidFill>
                  <a:schemeClr val="tx1"/>
                </a:solidFill>
              </a:rPr>
              <a:t>football participant order CHANGES.</a:t>
            </a:r>
          </a:p>
          <a:p>
            <a:pPr marL="0" indent="0" algn="ctr" eaLnBrk="1" hangingPunct="1">
              <a:lnSpc>
                <a:spcPct val="80000"/>
              </a:lnSpc>
              <a:spcAft>
                <a:spcPts val="0"/>
              </a:spcAft>
              <a:buFont typeface="Wingdings 2" panose="05020102010507070707" pitchFamily="18" charset="2"/>
              <a:buNone/>
              <a:defRPr/>
            </a:pPr>
            <a:endParaRPr lang="en-US" altLang="en-US" sz="2200" b="1" dirty="0">
              <a:solidFill>
                <a:schemeClr val="tx1"/>
              </a:solidFill>
            </a:endParaRPr>
          </a:p>
          <a:p>
            <a:pPr marL="0" indent="0" algn="ctr" eaLnBrk="1" hangingPunct="1">
              <a:lnSpc>
                <a:spcPct val="80000"/>
              </a:lnSpc>
              <a:buFont typeface="Wingdings 2" panose="05020102010507070707" pitchFamily="18" charset="2"/>
              <a:buNone/>
              <a:defRPr/>
            </a:pPr>
            <a:r>
              <a:rPr lang="en-US" altLang="en-US" sz="2400" b="1" dirty="0"/>
              <a:t>Football</a:t>
            </a:r>
          </a:p>
          <a:p>
            <a:pPr lvl="1" algn="ctr" eaLnBrk="1" hangingPunct="1">
              <a:lnSpc>
                <a:spcPct val="80000"/>
              </a:lnSpc>
              <a:defRPr/>
            </a:pPr>
            <a:r>
              <a:rPr lang="en-US" altLang="en-US" sz="2200" b="1" dirty="0"/>
              <a:t>Book Certification/Weigh-Ins – Alphabetically</a:t>
            </a:r>
            <a:br>
              <a:rPr lang="en-US" altLang="en-US" sz="2200" b="1" dirty="0"/>
            </a:br>
            <a:r>
              <a:rPr lang="en-US" altLang="en-US" sz="2200" dirty="0"/>
              <a:t>Older/Lighter players first, then all other participants</a:t>
            </a:r>
          </a:p>
          <a:p>
            <a:pPr lvl="1" algn="ctr" eaLnBrk="1" hangingPunct="1">
              <a:lnSpc>
                <a:spcPct val="80000"/>
              </a:lnSpc>
              <a:defRPr/>
            </a:pPr>
            <a:r>
              <a:rPr lang="en-US" altLang="en-US" sz="2200" b="1" dirty="0"/>
              <a:t>In-season – By Jersey #</a:t>
            </a:r>
            <a:br>
              <a:rPr lang="en-US" altLang="en-US" sz="2200" b="1" dirty="0"/>
            </a:br>
            <a:r>
              <a:rPr lang="en-US" altLang="en-US" sz="2200" dirty="0"/>
              <a:t>Older/Lighter players first (with CDPW red O/L stamp), then all other participants</a:t>
            </a:r>
          </a:p>
          <a:p>
            <a:pPr marL="34925" indent="0" algn="ctr" eaLnBrk="1" hangingPunct="1">
              <a:lnSpc>
                <a:spcPct val="80000"/>
              </a:lnSpc>
              <a:buFont typeface="Wingdings 2" panose="05020102010507070707" pitchFamily="18" charset="2"/>
              <a:buNone/>
              <a:defRPr/>
            </a:pPr>
            <a:r>
              <a:rPr lang="en-US" altLang="en-US" sz="2400" b="1" dirty="0"/>
              <a:t/>
            </a:r>
            <a:br>
              <a:rPr lang="en-US" altLang="en-US" sz="2400" b="1" dirty="0"/>
            </a:br>
            <a:r>
              <a:rPr lang="en-US" altLang="en-US" sz="2400" b="1" dirty="0"/>
              <a:t>Cheer</a:t>
            </a:r>
          </a:p>
          <a:p>
            <a:pPr marL="701675" lvl="1" indent="-342900" algn="ctr" eaLnBrk="1" hangingPunct="1">
              <a:lnSpc>
                <a:spcPct val="80000"/>
              </a:lnSpc>
              <a:defRPr/>
            </a:pPr>
            <a:r>
              <a:rPr lang="en-US" altLang="en-US" sz="2200" b="1" dirty="0"/>
              <a:t>Book Certification &amp; In-Season - Alphabetically</a:t>
            </a:r>
            <a:br>
              <a:rPr lang="en-US" altLang="en-US" sz="2200" b="1" dirty="0"/>
            </a:br>
            <a:r>
              <a:rPr lang="en-US" altLang="en-US" sz="2200" dirty="0"/>
              <a:t>Coach Trainees/Student Demonstrators with Online Training Certificate(s) first, then all other participants </a:t>
            </a:r>
            <a:endParaRPr lang="en-US" altLang="en-US" sz="2200" b="1" dirty="0"/>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UNIT 3: Risk Management </a:t>
            </a:r>
          </a:p>
        </p:txBody>
      </p:sp>
      <p:sp>
        <p:nvSpPr>
          <p:cNvPr id="3" name="Text Placeholder 2"/>
          <p:cNvSpPr>
            <a:spLocks noGrp="1"/>
          </p:cNvSpPr>
          <p:nvPr>
            <p:ph type="body" idx="1"/>
          </p:nvPr>
        </p:nvSpPr>
        <p:spPr/>
        <p:txBody>
          <a:bodyPr rtlCol="0">
            <a:noAutofit/>
          </a:bodyPr>
          <a:lstStyle/>
          <a:p>
            <a:pPr eaLnBrk="1" fontAlgn="auto" hangingPunct="1">
              <a:defRPr/>
            </a:pPr>
            <a:r>
              <a:rPr lang="en-US" sz="2800" dirty="0"/>
              <a:t>Know the Rules to Minimize Risk</a:t>
            </a:r>
          </a:p>
        </p:txBody>
      </p:sp>
      <p:pic>
        <p:nvPicPr>
          <p:cNvPr id="58372" name="Picture 3" descr="bs00559_"/>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1025" y="701675"/>
            <a:ext cx="7989888" cy="309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t>Risk </a:t>
            </a:r>
            <a:r>
              <a:rPr lang="en-US" sz="3200" dirty="0" err="1"/>
              <a:t>ManagemEnt</a:t>
            </a:r>
            <a:endParaRPr lang="en-US" sz="3200" dirty="0"/>
          </a:p>
        </p:txBody>
      </p:sp>
      <p:sp>
        <p:nvSpPr>
          <p:cNvPr id="4" name="Content Placeholder 3"/>
          <p:cNvSpPr>
            <a:spLocks noGrp="1"/>
          </p:cNvSpPr>
          <p:nvPr>
            <p:ph idx="1"/>
          </p:nvPr>
        </p:nvSpPr>
        <p:spPr/>
        <p:txBody>
          <a:bodyPr/>
          <a:lstStyle/>
          <a:p>
            <a:pPr>
              <a:buNone/>
            </a:pPr>
            <a:endParaRPr lang="en-US" dirty="0"/>
          </a:p>
        </p:txBody>
      </p:sp>
      <p:sp>
        <p:nvSpPr>
          <p:cNvPr id="59395" name="Text Placeholder 2"/>
          <p:cNvSpPr txBox="1">
            <a:spLocks/>
          </p:cNvSpPr>
          <p:nvPr/>
        </p:nvSpPr>
        <p:spPr bwMode="auto">
          <a:xfrm>
            <a:off x="461963" y="2103438"/>
            <a:ext cx="8229600" cy="403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304800" indent="-304800" defTabSz="457200">
              <a:spcBef>
                <a:spcPct val="20000"/>
              </a:spcBef>
              <a:spcAft>
                <a:spcPts val="600"/>
              </a:spcAft>
              <a:buClr>
                <a:schemeClr val="accent2"/>
              </a:buClr>
              <a:buSzPct val="92000"/>
              <a:buFont typeface="Wingdings 2" panose="05020102010507070707" pitchFamily="18" charset="2"/>
              <a:buChar char=""/>
              <a:defRPr>
                <a:solidFill>
                  <a:schemeClr val="tx2"/>
                </a:solidFill>
                <a:latin typeface="Gill Sans MT" panose="020B0502020104020203" pitchFamily="34" charset="0"/>
              </a:defRPr>
            </a:lvl1pPr>
            <a:lvl2pPr marL="628650" indent="-304800" defTabSz="457200">
              <a:spcBef>
                <a:spcPct val="20000"/>
              </a:spcBef>
              <a:spcAft>
                <a:spcPts val="600"/>
              </a:spcAft>
              <a:buClr>
                <a:schemeClr val="accent2"/>
              </a:buClr>
              <a:buSzPct val="92000"/>
              <a:buFont typeface="Wingdings 2" panose="05020102010507070707" pitchFamily="18" charset="2"/>
              <a:buChar char=""/>
              <a:defRPr sz="1600">
                <a:solidFill>
                  <a:schemeClr val="tx2"/>
                </a:solidFill>
                <a:latin typeface="Gill Sans MT" panose="020B0502020104020203" pitchFamily="34" charset="0"/>
              </a:defRPr>
            </a:lvl2pPr>
            <a:lvl3pPr marL="898525" indent="-304800" defTabSz="457200">
              <a:spcBef>
                <a:spcPct val="20000"/>
              </a:spcBef>
              <a:spcAft>
                <a:spcPts val="600"/>
              </a:spcAft>
              <a:buClr>
                <a:schemeClr val="accent2"/>
              </a:buClr>
              <a:buSzPct val="92000"/>
              <a:buFont typeface="Wingdings 2" panose="05020102010507070707" pitchFamily="18" charset="2"/>
              <a:buChar char=""/>
              <a:defRPr sz="1400">
                <a:solidFill>
                  <a:schemeClr val="tx2"/>
                </a:solidFill>
                <a:latin typeface="Gill Sans MT" panose="020B0502020104020203" pitchFamily="34" charset="0"/>
              </a:defRPr>
            </a:lvl3pPr>
            <a:lvl4pPr marL="1241425" indent="-233363" defTabSz="45720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4pPr>
            <a:lvl5pPr marL="1601788" indent="-233363" defTabSz="45720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5pPr>
            <a:lvl6pPr marL="2058988" indent="-233363" defTabSz="4572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6pPr>
            <a:lvl7pPr marL="2516188" indent="-233363" defTabSz="4572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7pPr>
            <a:lvl8pPr marL="2973388" indent="-233363" defTabSz="4572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8pPr>
            <a:lvl9pPr marL="3430588" indent="-233363" defTabSz="4572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9pPr>
          </a:lstStyle>
          <a:p>
            <a:pPr eaLnBrk="1" hangingPunct="1"/>
            <a:r>
              <a:rPr lang="en-US" altLang="en-US" sz="3200" i="0" dirty="0">
                <a:solidFill>
                  <a:schemeClr val="tx1"/>
                </a:solidFill>
              </a:rPr>
              <a:t>Pop Warner Coaches Risk Management Handbook:</a:t>
            </a:r>
          </a:p>
          <a:p>
            <a:pPr lvl="1" eaLnBrk="1" hangingPunct="1"/>
            <a:r>
              <a:rPr lang="en-US" sz="3200" i="0" dirty="0">
                <a:solidFill>
                  <a:schemeClr val="tx1"/>
                </a:solidFill>
              </a:rPr>
              <a:t>Provides valuable information on how to manage your team to minimize risk of injury to athletes and risk of liability to yourself</a:t>
            </a:r>
          </a:p>
          <a:p>
            <a:pPr lvl="1" eaLnBrk="1" hangingPunct="1"/>
            <a:r>
              <a:rPr lang="en-US" altLang="en-US" sz="3200" i="0" dirty="0">
                <a:solidFill>
                  <a:schemeClr val="tx1"/>
                </a:solidFill>
              </a:rPr>
              <a:t>Distribute to all your Coaches; have them sign and return the last page to you</a:t>
            </a: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28650" y="457201"/>
            <a:ext cx="7886700" cy="685800"/>
          </a:xfrm>
        </p:spPr>
        <p:txBody>
          <a:bodyPr/>
          <a:lstStyle/>
          <a:p>
            <a:pPr eaLnBrk="1" fontAlgn="auto" hangingPunct="1">
              <a:spcAft>
                <a:spcPts val="0"/>
              </a:spcAft>
              <a:defRPr/>
            </a:pPr>
            <a:r>
              <a:rPr lang="en-US" altLang="en-US" sz="3200" dirty="0"/>
              <a:t>Other Clinics/trainings - Football</a:t>
            </a:r>
          </a:p>
        </p:txBody>
      </p:sp>
      <p:sp>
        <p:nvSpPr>
          <p:cNvPr id="29699" name="Rectangle 3"/>
          <p:cNvSpPr>
            <a:spLocks noGrp="1" noChangeArrowheads="1"/>
          </p:cNvSpPr>
          <p:nvPr>
            <p:ph sz="quarter" idx="1"/>
          </p:nvPr>
        </p:nvSpPr>
        <p:spPr>
          <a:xfrm>
            <a:off x="457200" y="1981200"/>
            <a:ext cx="8229600" cy="4724400"/>
          </a:xfrm>
        </p:spPr>
        <p:txBody>
          <a:bodyPr rtlCol="0">
            <a:noAutofit/>
          </a:bodyPr>
          <a:lstStyle/>
          <a:p>
            <a:pPr marL="306000" indent="-306000" eaLnBrk="1" fontAlgn="auto" hangingPunct="1">
              <a:buFontTx/>
              <a:buNone/>
              <a:defRPr/>
            </a:pPr>
            <a:r>
              <a:rPr lang="en-US" altLang="en-US" sz="2000" b="1" dirty="0">
                <a:solidFill>
                  <a:schemeClr val="tx1"/>
                </a:solidFill>
              </a:rPr>
              <a:t>Coaches: USA Football/Heads Up Online Training </a:t>
            </a:r>
            <a:r>
              <a:rPr lang="en-US" altLang="en-US" dirty="0">
                <a:solidFill>
                  <a:schemeClr val="tx1"/>
                </a:solidFill>
              </a:rPr>
              <a:t>(popwarner.com)</a:t>
            </a:r>
          </a:p>
          <a:p>
            <a:pPr marL="739775" eaLnBrk="1" fontAlgn="auto" hangingPunct="1">
              <a:spcBef>
                <a:spcPts val="400"/>
              </a:spcBef>
              <a:spcAft>
                <a:spcPts val="400"/>
              </a:spcAft>
              <a:defRPr/>
            </a:pPr>
            <a:r>
              <a:rPr lang="en-US" altLang="en-US" sz="2000" dirty="0">
                <a:solidFill>
                  <a:schemeClr val="tx1"/>
                </a:solidFill>
              </a:rPr>
              <a:t>Tackle: Mandatory for ALL Head and Assistant Coaches</a:t>
            </a:r>
          </a:p>
          <a:p>
            <a:pPr marL="739775" eaLnBrk="1" fontAlgn="auto" hangingPunct="1">
              <a:spcBef>
                <a:spcPts val="400"/>
              </a:spcBef>
              <a:spcAft>
                <a:spcPts val="400"/>
              </a:spcAft>
              <a:defRPr/>
            </a:pPr>
            <a:r>
              <a:rPr lang="en-US" altLang="en-US" sz="2000" dirty="0">
                <a:solidFill>
                  <a:schemeClr val="tx1"/>
                </a:solidFill>
              </a:rPr>
              <a:t>Flag: Mandatory for Head + </a:t>
            </a:r>
            <a:r>
              <a:rPr lang="en-US" altLang="en-US" sz="2000" dirty="0" smtClean="0">
                <a:solidFill>
                  <a:schemeClr val="tx1"/>
                </a:solidFill>
              </a:rPr>
              <a:t> </a:t>
            </a:r>
            <a:r>
              <a:rPr lang="en-US" altLang="en-US" sz="2000" dirty="0">
                <a:solidFill>
                  <a:schemeClr val="tx1"/>
                </a:solidFill>
              </a:rPr>
              <a:t>all assts</a:t>
            </a:r>
            <a:r>
              <a:rPr lang="en-US" altLang="en-US" sz="2000" dirty="0" smtClean="0">
                <a:solidFill>
                  <a:schemeClr val="tx1"/>
                </a:solidFill>
              </a:rPr>
              <a:t>.</a:t>
            </a:r>
            <a:endParaRPr lang="en-US" altLang="en-US" sz="1800" dirty="0">
              <a:solidFill>
                <a:schemeClr val="tx1"/>
              </a:solidFill>
            </a:endParaRPr>
          </a:p>
          <a:p>
            <a:pPr marL="739775" eaLnBrk="1" fontAlgn="auto" hangingPunct="1">
              <a:spcBef>
                <a:spcPts val="400"/>
              </a:spcBef>
              <a:spcAft>
                <a:spcPts val="400"/>
              </a:spcAft>
              <a:defRPr/>
            </a:pPr>
            <a:r>
              <a:rPr lang="en-US" altLang="en-US" sz="2000" dirty="0">
                <a:solidFill>
                  <a:schemeClr val="tx1"/>
                </a:solidFill>
              </a:rPr>
              <a:t>Certificates must be in Team Book behind coach ID Card</a:t>
            </a:r>
          </a:p>
          <a:p>
            <a:pPr marL="739775" eaLnBrk="1" fontAlgn="auto" hangingPunct="1">
              <a:spcBef>
                <a:spcPts val="400"/>
              </a:spcBef>
              <a:spcAft>
                <a:spcPts val="400"/>
              </a:spcAft>
              <a:defRPr/>
            </a:pPr>
            <a:r>
              <a:rPr lang="en-US" altLang="en-US" sz="2000" dirty="0">
                <a:solidFill>
                  <a:schemeClr val="tx1"/>
                </a:solidFill>
                <a:sym typeface="Wingdings" panose="05000000000000000000" pitchFamily="2" charset="2"/>
              </a:rPr>
              <a:t>$10.00; m</a:t>
            </a:r>
            <a:r>
              <a:rPr lang="en-US" altLang="en-US" sz="2000" dirty="0">
                <a:solidFill>
                  <a:schemeClr val="tx1"/>
                </a:solidFill>
              </a:rPr>
              <a:t>ust complete by August </a:t>
            </a:r>
            <a:r>
              <a:rPr lang="en-US" altLang="en-US" sz="2000" dirty="0">
                <a:solidFill>
                  <a:schemeClr val="tx1"/>
                </a:solidFill>
                <a:latin typeface="Arial" panose="020B0604020202020204" pitchFamily="34" charset="0"/>
                <a:cs typeface="Arial" panose="020B0604020202020204" pitchFamily="34" charset="0"/>
              </a:rPr>
              <a:t>1</a:t>
            </a:r>
            <a:r>
              <a:rPr lang="en-US" altLang="en-US" sz="2000" baseline="30000" dirty="0">
                <a:solidFill>
                  <a:schemeClr val="tx1"/>
                </a:solidFill>
                <a:latin typeface="Arial" panose="020B0604020202020204" pitchFamily="34" charset="0"/>
                <a:cs typeface="Arial" panose="020B0604020202020204" pitchFamily="34" charset="0"/>
              </a:rPr>
              <a:t>st</a:t>
            </a:r>
            <a:r>
              <a:rPr lang="en-US" altLang="en-US" sz="2000" dirty="0">
                <a:solidFill>
                  <a:schemeClr val="tx1"/>
                </a:solidFill>
              </a:rPr>
              <a:t>; </a:t>
            </a:r>
            <a:r>
              <a:rPr lang="en-US" altLang="en-US" sz="2000" dirty="0">
                <a:solidFill>
                  <a:schemeClr val="tx1"/>
                </a:solidFill>
                <a:sym typeface="Wingdings" panose="05000000000000000000" pitchFamily="2" charset="2"/>
              </a:rPr>
              <a:t>valid for year</a:t>
            </a:r>
            <a:endParaRPr lang="en-US" altLang="en-US" sz="800" dirty="0">
              <a:solidFill>
                <a:schemeClr val="tx1"/>
              </a:solidFill>
              <a:sym typeface="Wingdings" panose="05000000000000000000" pitchFamily="2" charset="2"/>
            </a:endParaRPr>
          </a:p>
          <a:p>
            <a:pPr marL="36275" indent="0" eaLnBrk="1" fontAlgn="auto" hangingPunct="1">
              <a:buNone/>
              <a:defRPr/>
            </a:pPr>
            <a:r>
              <a:rPr lang="en-US" altLang="en-US" sz="2000" b="1" dirty="0" smtClean="0">
                <a:solidFill>
                  <a:schemeClr val="tx1"/>
                </a:solidFill>
              </a:rPr>
              <a:t> </a:t>
            </a:r>
            <a:endParaRPr lang="en-US" altLang="en-US" sz="2000" dirty="0">
              <a:solidFill>
                <a:schemeClr val="tx1"/>
              </a:solidFill>
            </a:endParaRPr>
          </a:p>
          <a:p>
            <a:pPr marL="36275" indent="0" eaLnBrk="1" fontAlgn="auto" hangingPunct="1">
              <a:buFont typeface="Wingdings 2" panose="05020102010507070707" pitchFamily="18" charset="2"/>
              <a:buNone/>
              <a:defRPr/>
            </a:pPr>
            <a:r>
              <a:rPr lang="en-US" altLang="en-US" sz="2000" b="1" dirty="0" smtClean="0">
                <a:solidFill>
                  <a:schemeClr val="tx1"/>
                </a:solidFill>
              </a:rPr>
              <a:t>DPW Flag Coach Clinics (TBD)</a:t>
            </a:r>
            <a:endParaRPr lang="en-US" altLang="en-US" sz="2000" b="1" dirty="0">
              <a:solidFill>
                <a:schemeClr val="tx1"/>
              </a:solidFill>
            </a:endParaRPr>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en-US" sz="3200" dirty="0"/>
              <a:t>PWLS COACHES Risk Management Handbook</a:t>
            </a:r>
            <a:endParaRPr lang="en-US" sz="3200" dirty="0"/>
          </a:p>
        </p:txBody>
      </p:sp>
      <p:sp>
        <p:nvSpPr>
          <p:cNvPr id="61443" name="Content Placeholder 2"/>
          <p:cNvSpPr>
            <a:spLocks noGrp="1"/>
          </p:cNvSpPr>
          <p:nvPr>
            <p:ph idx="1"/>
          </p:nvPr>
        </p:nvSpPr>
        <p:spPr/>
        <p:txBody>
          <a:bodyPr/>
          <a:lstStyle/>
          <a:p>
            <a:pPr marL="609600" indent="-609600" eaLnBrk="1" hangingPunct="1">
              <a:lnSpc>
                <a:spcPct val="90000"/>
              </a:lnSpc>
              <a:buFont typeface="+mj-lt"/>
              <a:buAutoNum type="alphaUcPeriod"/>
            </a:pPr>
            <a:r>
              <a:rPr lang="en-US" altLang="en-US" sz="2000" dirty="0"/>
              <a:t>Properly plan activities</a:t>
            </a:r>
          </a:p>
          <a:p>
            <a:pPr marL="609600" indent="-609600" eaLnBrk="1" hangingPunct="1">
              <a:lnSpc>
                <a:spcPct val="90000"/>
              </a:lnSpc>
              <a:buFont typeface="+mj-lt"/>
              <a:buAutoNum type="alphaUcPeriod"/>
            </a:pPr>
            <a:r>
              <a:rPr lang="en-US" altLang="en-US" sz="2000" dirty="0"/>
              <a:t>Provide appropriate supervision</a:t>
            </a:r>
          </a:p>
          <a:p>
            <a:pPr marL="609600" indent="-609600" eaLnBrk="1" hangingPunct="1">
              <a:lnSpc>
                <a:spcPct val="90000"/>
              </a:lnSpc>
              <a:buFont typeface="+mj-lt"/>
              <a:buAutoNum type="alphaUcPeriod"/>
            </a:pPr>
            <a:r>
              <a:rPr lang="en-US" altLang="en-US" sz="2000" dirty="0"/>
              <a:t>Provide proper instruction</a:t>
            </a:r>
          </a:p>
          <a:p>
            <a:pPr marL="609600" indent="-609600" eaLnBrk="1" hangingPunct="1">
              <a:lnSpc>
                <a:spcPct val="90000"/>
              </a:lnSpc>
              <a:buFont typeface="+mj-lt"/>
              <a:buAutoNum type="alphaUcPeriod"/>
            </a:pPr>
            <a:r>
              <a:rPr lang="en-US" altLang="en-US" sz="2000" dirty="0"/>
              <a:t>Provide adequate and proper equipment</a:t>
            </a:r>
          </a:p>
          <a:p>
            <a:pPr marL="609600" indent="-609600" eaLnBrk="1" hangingPunct="1">
              <a:lnSpc>
                <a:spcPct val="90000"/>
              </a:lnSpc>
              <a:buFont typeface="+mj-lt"/>
              <a:buAutoNum type="alphaUcPeriod"/>
            </a:pPr>
            <a:r>
              <a:rPr lang="en-US" altLang="en-US" sz="2000" dirty="0"/>
              <a:t>Evaluate for injury or incapacity</a:t>
            </a:r>
          </a:p>
          <a:p>
            <a:pPr marL="609600" indent="-609600" eaLnBrk="1" hangingPunct="1">
              <a:lnSpc>
                <a:spcPct val="90000"/>
              </a:lnSpc>
              <a:buFont typeface="+mj-lt"/>
              <a:buAutoNum type="alphaUcPeriod"/>
            </a:pPr>
            <a:r>
              <a:rPr lang="en-US" altLang="en-US" sz="2000" dirty="0"/>
              <a:t>Provide safe physical environment</a:t>
            </a:r>
          </a:p>
          <a:p>
            <a:pPr marL="609600" indent="-609600" eaLnBrk="1" hangingPunct="1">
              <a:lnSpc>
                <a:spcPct val="90000"/>
              </a:lnSpc>
              <a:buFont typeface="+mj-lt"/>
              <a:buAutoNum type="alphaUcPeriod"/>
            </a:pPr>
            <a:r>
              <a:rPr lang="en-US" altLang="en-US" sz="2000" dirty="0"/>
              <a:t>Match athletes accordingly</a:t>
            </a:r>
          </a:p>
          <a:p>
            <a:pPr marL="609600" indent="-609600" eaLnBrk="1" hangingPunct="1">
              <a:lnSpc>
                <a:spcPct val="90000"/>
              </a:lnSpc>
              <a:buFont typeface="+mj-lt"/>
              <a:buAutoNum type="alphaUcPeriod"/>
            </a:pPr>
            <a:r>
              <a:rPr lang="en-US" altLang="en-US" sz="2000" dirty="0"/>
              <a:t>Warn of inherent dangers</a:t>
            </a:r>
          </a:p>
          <a:p>
            <a:pPr marL="609600" indent="-609600" eaLnBrk="1" hangingPunct="1">
              <a:lnSpc>
                <a:spcPct val="90000"/>
              </a:lnSpc>
              <a:buFont typeface="+mj-lt"/>
              <a:buAutoNum type="alphaUcPeriod"/>
            </a:pPr>
            <a:r>
              <a:rPr lang="en-US" altLang="en-US" sz="2000" dirty="0"/>
              <a:t>Initiate medical response</a:t>
            </a:r>
          </a:p>
        </p:txBody>
      </p:sp>
      <p:pic>
        <p:nvPicPr>
          <p:cNvPr id="61444" name="Picture 4" descr="MCHH01459_0000[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48338" y="3733800"/>
            <a:ext cx="2819400" cy="141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3200" dirty="0"/>
              <a:t>Risk Management Handbook:</a:t>
            </a:r>
            <a:br>
              <a:rPr lang="en-US" sz="3200" dirty="0"/>
            </a:br>
            <a:r>
              <a:rPr lang="en-US" dirty="0"/>
              <a:t>A. Properly Plan Activities</a:t>
            </a:r>
            <a:endParaRPr lang="en-US" sz="3200" dirty="0"/>
          </a:p>
        </p:txBody>
      </p:sp>
      <p:sp>
        <p:nvSpPr>
          <p:cNvPr id="6" name="Rectangle 5"/>
          <p:cNvSpPr/>
          <p:nvPr/>
        </p:nvSpPr>
        <p:spPr>
          <a:xfrm>
            <a:off x="581025" y="2286000"/>
            <a:ext cx="7989888" cy="3434786"/>
          </a:xfrm>
          <a:prstGeom prst="rect">
            <a:avLst/>
          </a:prstGeom>
        </p:spPr>
        <p:txBody>
          <a:bodyPr>
            <a:spAutoFit/>
          </a:bodyPr>
          <a:lstStyle/>
          <a:p>
            <a:pPr defTabSz="457200" eaLnBrk="1" hangingPunct="1">
              <a:spcBef>
                <a:spcPct val="20000"/>
              </a:spcBef>
              <a:spcAft>
                <a:spcPts val="600"/>
              </a:spcAft>
              <a:buClr>
                <a:srgbClr val="4590B8"/>
              </a:buClr>
              <a:buSzPct val="92000"/>
              <a:defRPr/>
            </a:pPr>
            <a:r>
              <a:rPr lang="en-US" sz="2800" i="0" dirty="0">
                <a:solidFill>
                  <a:schemeClr val="tx2"/>
                </a:solidFill>
                <a:latin typeface="Gill Sans MT" panose="020B0502020104020203"/>
                <a:cs typeface="+mn-cs"/>
              </a:rPr>
              <a:t>Plan practice activities in advance. Document the time spent and the techniques taught. </a:t>
            </a:r>
          </a:p>
          <a:p>
            <a:pPr marL="628650" lvl="1" indent="-304800" defTabSz="457200" eaLnBrk="1" hangingPunct="1">
              <a:spcBef>
                <a:spcPct val="20000"/>
              </a:spcBef>
              <a:spcAft>
                <a:spcPts val="600"/>
              </a:spcAft>
              <a:buClr>
                <a:srgbClr val="4590B8"/>
              </a:buClr>
              <a:buSzPct val="92000"/>
              <a:buFont typeface="Wingdings 2" panose="05020102010507070707" pitchFamily="18" charset="2"/>
              <a:buChar char=""/>
              <a:defRPr/>
            </a:pPr>
            <a:r>
              <a:rPr lang="en-US" sz="2800" i="0" dirty="0">
                <a:solidFill>
                  <a:schemeClr val="tx2"/>
                </a:solidFill>
                <a:latin typeface="Gill Sans MT" panose="020B0502020104020203"/>
              </a:rPr>
              <a:t>Documentation ensures proper procedures are followed and aids in your defense in the case of alleged negligence.</a:t>
            </a:r>
            <a:endParaRPr lang="en-US" sz="2800" i="0" dirty="0">
              <a:solidFill>
                <a:schemeClr val="tx2"/>
              </a:solidFill>
              <a:latin typeface="Gill Sans MT" panose="020B0502020104020203"/>
              <a:cs typeface="+mn-cs"/>
            </a:endParaRPr>
          </a:p>
          <a:p>
            <a:pPr marL="628650" lvl="1" indent="-304800" defTabSz="457200" eaLnBrk="1" hangingPunct="1">
              <a:spcBef>
                <a:spcPct val="20000"/>
              </a:spcBef>
              <a:spcAft>
                <a:spcPts val="600"/>
              </a:spcAft>
              <a:buClr>
                <a:srgbClr val="4590B8"/>
              </a:buClr>
              <a:buSzPct val="92000"/>
              <a:buFont typeface="Wingdings 2" panose="05020102010507070707" pitchFamily="18" charset="2"/>
              <a:buChar char=""/>
              <a:defRPr/>
            </a:pPr>
            <a:r>
              <a:rPr lang="en-US" sz="2800" i="0" dirty="0">
                <a:solidFill>
                  <a:schemeClr val="tx2"/>
                </a:solidFill>
                <a:latin typeface="Gill Sans MT" panose="020B0502020104020203"/>
                <a:cs typeface="+mn-cs"/>
              </a:rPr>
              <a:t>Advance planning results in more organized and effective practices with fewer accidents.</a:t>
            </a:r>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533400"/>
            <a:ext cx="8229600" cy="584200"/>
          </a:xfrm>
          <a:prstGeom prst="rect">
            <a:avLst/>
          </a:prstGeom>
        </p:spPr>
        <p:txBody>
          <a:bodyPr>
            <a:spAutoFit/>
          </a:bodyPr>
          <a:lstStyle/>
          <a:p>
            <a:pPr>
              <a:defRPr/>
            </a:pPr>
            <a:r>
              <a:rPr lang="en-US" altLang="en-US" sz="3200" i="0" cap="all" dirty="0">
                <a:solidFill>
                  <a:schemeClr val="tx2"/>
                </a:solidFill>
                <a:latin typeface="Gill Sans MT" panose="020B0502020104020203"/>
                <a:ea typeface="+mj-ea"/>
                <a:cs typeface="+mj-cs"/>
              </a:rPr>
              <a:t>A. Properly Plan Activities </a:t>
            </a:r>
            <a:r>
              <a:rPr lang="en-US" altLang="en-US" sz="2400" i="0" cap="all" dirty="0">
                <a:solidFill>
                  <a:prstClr val="black"/>
                </a:solidFill>
                <a:latin typeface="Gill Sans MT" panose="020B0502020104020203"/>
                <a:ea typeface="+mj-ea"/>
                <a:cs typeface="+mj-cs"/>
              </a:rPr>
              <a:t>(Cont’d)</a:t>
            </a:r>
            <a:endParaRPr lang="en-US" dirty="0">
              <a:solidFill>
                <a:schemeClr val="tx2"/>
              </a:solidFill>
            </a:endParaRPr>
          </a:p>
        </p:txBody>
      </p:sp>
      <p:sp>
        <p:nvSpPr>
          <p:cNvPr id="6" name="Rectangle 3"/>
          <p:cNvSpPr>
            <a:spLocks noChangeArrowheads="1"/>
          </p:cNvSpPr>
          <p:nvPr/>
        </p:nvSpPr>
        <p:spPr bwMode="auto">
          <a:xfrm>
            <a:off x="571500" y="1099911"/>
            <a:ext cx="8001000" cy="5512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nchor="ctr">
            <a:spAutoFit/>
          </a:bodyPr>
          <a:lstStyle>
            <a:lvl1pPr indent="457200" algn="ctr">
              <a:defRPr sz="1400" i="1">
                <a:solidFill>
                  <a:schemeClr val="tx1"/>
                </a:solidFill>
                <a:latin typeface="Times New Roman" panose="02020603050405020304" pitchFamily="18" charset="0"/>
                <a:cs typeface="Arial" panose="020B0604020202020204" pitchFamily="34" charset="0"/>
              </a:defRPr>
            </a:lvl1pPr>
            <a:lvl2pPr marL="742950" indent="-285750" algn="ctr">
              <a:defRPr sz="1400" i="1">
                <a:solidFill>
                  <a:schemeClr val="tx1"/>
                </a:solidFill>
                <a:latin typeface="Times New Roman" panose="02020603050405020304" pitchFamily="18" charset="0"/>
                <a:cs typeface="Arial" panose="020B0604020202020204" pitchFamily="34" charset="0"/>
              </a:defRPr>
            </a:lvl2pPr>
            <a:lvl3pPr marL="1143000" indent="-228600" algn="ctr">
              <a:defRPr sz="1400" i="1">
                <a:solidFill>
                  <a:schemeClr val="tx1"/>
                </a:solidFill>
                <a:latin typeface="Times New Roman" panose="02020603050405020304" pitchFamily="18" charset="0"/>
                <a:cs typeface="Arial" panose="020B0604020202020204" pitchFamily="34" charset="0"/>
              </a:defRPr>
            </a:lvl3pPr>
            <a:lvl4pPr marL="1600200" indent="-228600" algn="ctr">
              <a:defRPr sz="1400" i="1">
                <a:solidFill>
                  <a:schemeClr val="tx1"/>
                </a:solidFill>
                <a:latin typeface="Times New Roman" panose="02020603050405020304" pitchFamily="18" charset="0"/>
                <a:cs typeface="Arial" panose="020B0604020202020204" pitchFamily="34" charset="0"/>
              </a:defRPr>
            </a:lvl4pPr>
            <a:lvl5pPr marL="2057400" indent="-228600" algn="ctr">
              <a:defRPr sz="1400" i="1">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9pPr>
          </a:lstStyle>
          <a:p>
            <a:pPr indent="0" algn="l" defTabSz="457200" eaLnBrk="1" fontAlgn="auto" hangingPunct="1">
              <a:spcBef>
                <a:spcPts val="0"/>
              </a:spcBef>
              <a:spcAft>
                <a:spcPts val="600"/>
              </a:spcAft>
              <a:buClr>
                <a:srgbClr val="4590B8"/>
              </a:buClr>
              <a:buSzPct val="92000"/>
              <a:defRPr/>
            </a:pPr>
            <a:r>
              <a:rPr lang="en-US" altLang="en-US" sz="2400" i="0" dirty="0">
                <a:solidFill>
                  <a:schemeClr val="tx2"/>
                </a:solidFill>
                <a:latin typeface="+mn-lt"/>
                <a:cs typeface="+mn-cs"/>
              </a:rPr>
              <a:t>Incorporate the following elements into practices and games/competitions to ensure that athletes avoid injury:</a:t>
            </a:r>
          </a:p>
          <a:p>
            <a:pPr marL="306000" indent="-306000" algn="l" defTabSz="457200" eaLnBrk="1" fontAlgn="auto" hangingPunct="1">
              <a:spcBef>
                <a:spcPct val="20000"/>
              </a:spcBef>
              <a:spcAft>
                <a:spcPts val="600"/>
              </a:spcAft>
              <a:buClr>
                <a:srgbClr val="4590B8"/>
              </a:buClr>
              <a:buSzPct val="92000"/>
              <a:buFont typeface="Wingdings 2" panose="05020102010507070707" pitchFamily="18" charset="2"/>
              <a:buChar char=""/>
              <a:defRPr/>
            </a:pPr>
            <a:r>
              <a:rPr lang="en-US" altLang="en-US" sz="2400" i="0" dirty="0">
                <a:solidFill>
                  <a:schemeClr val="tx2"/>
                </a:solidFill>
                <a:latin typeface="+mn-lt"/>
                <a:cs typeface="+mn-cs"/>
              </a:rPr>
              <a:t>Warm-up (10 minutes) and cool-down (10 minutes)</a:t>
            </a:r>
          </a:p>
          <a:p>
            <a:pPr marL="1048950" lvl="1" indent="-306000" algn="l" defTabSz="457200" eaLnBrk="1" fontAlgn="auto" hangingPunct="1">
              <a:spcBef>
                <a:spcPts val="0"/>
              </a:spcBef>
              <a:spcAft>
                <a:spcPts val="600"/>
              </a:spcAft>
              <a:buClr>
                <a:srgbClr val="4590B8"/>
              </a:buClr>
              <a:buSzPct val="92000"/>
              <a:buFont typeface="Wingdings 2" panose="05020102010507070707" pitchFamily="18" charset="2"/>
              <a:buChar char=""/>
              <a:defRPr/>
            </a:pPr>
            <a:r>
              <a:rPr lang="en-US" altLang="en-US" sz="2200" i="0" dirty="0">
                <a:solidFill>
                  <a:schemeClr val="tx2"/>
                </a:solidFill>
                <a:latin typeface="+mn-lt"/>
                <a:cs typeface="+mn-cs"/>
              </a:rPr>
              <a:t>No more than 30 minutes of warm-up before games and competitions</a:t>
            </a:r>
          </a:p>
          <a:p>
            <a:pPr marL="306150" indent="-306000" algn="l" defTabSz="457200" eaLnBrk="1" fontAlgn="auto" hangingPunct="1">
              <a:spcBef>
                <a:spcPct val="20000"/>
              </a:spcBef>
              <a:spcAft>
                <a:spcPts val="600"/>
              </a:spcAft>
              <a:buClr>
                <a:srgbClr val="4590B8"/>
              </a:buClr>
              <a:buSzPct val="92000"/>
              <a:buFont typeface="Wingdings 2" panose="05020102010507070707" pitchFamily="18" charset="2"/>
              <a:buChar char=""/>
              <a:defRPr/>
            </a:pPr>
            <a:r>
              <a:rPr lang="en-US" altLang="en-US" sz="2400" i="0" dirty="0">
                <a:solidFill>
                  <a:schemeClr val="tx2"/>
                </a:solidFill>
                <a:latin typeface="+mn-lt"/>
                <a:cs typeface="+mn-cs"/>
              </a:rPr>
              <a:t>Training</a:t>
            </a:r>
          </a:p>
          <a:p>
            <a:pPr marL="1049100" lvl="1" indent="-306000" algn="l" defTabSz="457200" eaLnBrk="1" fontAlgn="auto" hangingPunct="1">
              <a:spcBef>
                <a:spcPct val="20000"/>
              </a:spcBef>
              <a:spcAft>
                <a:spcPts val="600"/>
              </a:spcAft>
              <a:buClr>
                <a:srgbClr val="4590B8"/>
              </a:buClr>
              <a:buSzPct val="92000"/>
              <a:buFont typeface="Wingdings 2" panose="05020102010507070707" pitchFamily="18" charset="2"/>
              <a:buChar char=""/>
              <a:defRPr/>
            </a:pPr>
            <a:r>
              <a:rPr lang="en-US" altLang="en-US" sz="2400" i="0" dirty="0">
                <a:solidFill>
                  <a:schemeClr val="tx2"/>
                </a:solidFill>
                <a:latin typeface="+mn-lt"/>
                <a:cs typeface="+mn-cs"/>
              </a:rPr>
              <a:t>Training methods and frequency, duration, and intensity of practices should vary among athletes based on age, experience, physical conditioning, mental state, and training goals. </a:t>
            </a:r>
          </a:p>
          <a:p>
            <a:pPr marL="1049100" lvl="1" indent="-306000" algn="l" defTabSz="457200" eaLnBrk="1" fontAlgn="auto" hangingPunct="1">
              <a:spcBef>
                <a:spcPct val="20000"/>
              </a:spcBef>
              <a:spcAft>
                <a:spcPts val="600"/>
              </a:spcAft>
              <a:buClr>
                <a:srgbClr val="4590B8"/>
              </a:buClr>
              <a:buSzPct val="92000"/>
              <a:buFont typeface="Wingdings 2" panose="05020102010507070707" pitchFamily="18" charset="2"/>
              <a:buChar char=""/>
              <a:defRPr/>
            </a:pPr>
            <a:r>
              <a:rPr lang="en-US" altLang="en-US" sz="2400" i="0" dirty="0">
                <a:solidFill>
                  <a:schemeClr val="tx2"/>
                </a:solidFill>
                <a:latin typeface="+mn-lt"/>
                <a:cs typeface="+mn-cs"/>
              </a:rPr>
              <a:t>The purpose of training is to prepare for competition – it is NOT to be used as a disciplinary activity, unsupervised play, or competition itself. </a:t>
            </a:r>
          </a:p>
        </p:txBody>
      </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609600"/>
            <a:ext cx="8229600" cy="584200"/>
          </a:xfrm>
          <a:prstGeom prst="rect">
            <a:avLst/>
          </a:prstGeom>
        </p:spPr>
        <p:txBody>
          <a:bodyPr>
            <a:spAutoFit/>
          </a:bodyPr>
          <a:lstStyle/>
          <a:p>
            <a:pPr>
              <a:defRPr/>
            </a:pPr>
            <a:r>
              <a:rPr lang="en-US" altLang="en-US" sz="3200" i="0" cap="all" dirty="0">
                <a:solidFill>
                  <a:schemeClr val="tx2"/>
                </a:solidFill>
                <a:latin typeface="Gill Sans MT" panose="020B0502020104020203"/>
                <a:ea typeface="+mj-ea"/>
                <a:cs typeface="+mj-cs"/>
              </a:rPr>
              <a:t>A. Properly Plan the Activities </a:t>
            </a:r>
            <a:r>
              <a:rPr lang="en-US" altLang="en-US" sz="2400" i="0" cap="all" dirty="0">
                <a:solidFill>
                  <a:prstClr val="black"/>
                </a:solidFill>
                <a:latin typeface="Gill Sans MT" panose="020B0502020104020203"/>
                <a:ea typeface="+mj-ea"/>
                <a:cs typeface="+mj-cs"/>
              </a:rPr>
              <a:t>(Cont’d)</a:t>
            </a:r>
            <a:endParaRPr lang="en-US" dirty="0">
              <a:solidFill>
                <a:schemeClr val="tx2"/>
              </a:solidFill>
            </a:endParaRPr>
          </a:p>
        </p:txBody>
      </p:sp>
      <p:sp>
        <p:nvSpPr>
          <p:cNvPr id="6" name="Rectangle 3"/>
          <p:cNvSpPr>
            <a:spLocks noChangeArrowheads="1"/>
          </p:cNvSpPr>
          <p:nvPr/>
        </p:nvSpPr>
        <p:spPr bwMode="auto">
          <a:xfrm>
            <a:off x="571500" y="1768475"/>
            <a:ext cx="8001000" cy="355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nchor="ctr">
            <a:spAutoFit/>
          </a:bodyPr>
          <a:lstStyle>
            <a:lvl1pPr indent="457200" algn="ctr">
              <a:defRPr sz="1400" i="1">
                <a:solidFill>
                  <a:schemeClr val="tx1"/>
                </a:solidFill>
                <a:latin typeface="Times New Roman" panose="02020603050405020304" pitchFamily="18" charset="0"/>
                <a:cs typeface="Arial" panose="020B0604020202020204" pitchFamily="34" charset="0"/>
              </a:defRPr>
            </a:lvl1pPr>
            <a:lvl2pPr marL="742950" indent="-285750" algn="ctr">
              <a:defRPr sz="1400" i="1">
                <a:solidFill>
                  <a:schemeClr val="tx1"/>
                </a:solidFill>
                <a:latin typeface="Times New Roman" panose="02020603050405020304" pitchFamily="18" charset="0"/>
                <a:cs typeface="Arial" panose="020B0604020202020204" pitchFamily="34" charset="0"/>
              </a:defRPr>
            </a:lvl2pPr>
            <a:lvl3pPr marL="1143000" indent="-228600" algn="ctr">
              <a:defRPr sz="1400" i="1">
                <a:solidFill>
                  <a:schemeClr val="tx1"/>
                </a:solidFill>
                <a:latin typeface="Times New Roman" panose="02020603050405020304" pitchFamily="18" charset="0"/>
                <a:cs typeface="Arial" panose="020B0604020202020204" pitchFamily="34" charset="0"/>
              </a:defRPr>
            </a:lvl3pPr>
            <a:lvl4pPr marL="1600200" indent="-228600" algn="ctr">
              <a:defRPr sz="1400" i="1">
                <a:solidFill>
                  <a:schemeClr val="tx1"/>
                </a:solidFill>
                <a:latin typeface="Times New Roman" panose="02020603050405020304" pitchFamily="18" charset="0"/>
                <a:cs typeface="Arial" panose="020B0604020202020204" pitchFamily="34" charset="0"/>
              </a:defRPr>
            </a:lvl4pPr>
            <a:lvl5pPr marL="2057400" indent="-228600" algn="ctr">
              <a:defRPr sz="1400" i="1">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9pPr>
          </a:lstStyle>
          <a:p>
            <a:pPr marL="150" indent="0" algn="l" defTabSz="457200" eaLnBrk="1" fontAlgn="auto" hangingPunct="1">
              <a:lnSpc>
                <a:spcPct val="80000"/>
              </a:lnSpc>
              <a:spcBef>
                <a:spcPct val="20000"/>
              </a:spcBef>
              <a:spcAft>
                <a:spcPts val="600"/>
              </a:spcAft>
              <a:buClr>
                <a:srgbClr val="4590B8"/>
              </a:buClr>
              <a:buSzPct val="92000"/>
              <a:defRPr/>
            </a:pPr>
            <a:r>
              <a:rPr lang="en-US" altLang="en-US" sz="3200" i="0" dirty="0">
                <a:solidFill>
                  <a:schemeClr val="tx2"/>
                </a:solidFill>
                <a:latin typeface="+mn-lt"/>
                <a:cs typeface="+mn-cs"/>
              </a:rPr>
              <a:t>An effective practice includes:</a:t>
            </a:r>
          </a:p>
          <a:p>
            <a:pPr marL="1049100" lvl="1" indent="-306000" algn="l" defTabSz="457200" eaLnBrk="1" fontAlgn="auto" hangingPunct="1">
              <a:lnSpc>
                <a:spcPct val="80000"/>
              </a:lnSpc>
              <a:spcBef>
                <a:spcPct val="20000"/>
              </a:spcBef>
              <a:spcAft>
                <a:spcPts val="600"/>
              </a:spcAft>
              <a:buClr>
                <a:srgbClr val="4590B8"/>
              </a:buClr>
              <a:buSzPct val="92000"/>
              <a:buFont typeface="Wingdings 2" panose="05020102010507070707" pitchFamily="18" charset="2"/>
              <a:buChar char=""/>
              <a:defRPr/>
            </a:pPr>
            <a:r>
              <a:rPr lang="en-US" sz="3200" i="0" dirty="0">
                <a:solidFill>
                  <a:schemeClr val="tx2"/>
                </a:solidFill>
                <a:latin typeface="+mn-lt"/>
              </a:rPr>
              <a:t>Practicing previously taught skills</a:t>
            </a:r>
          </a:p>
          <a:p>
            <a:pPr marL="1049100" lvl="1" indent="-306000" algn="l" defTabSz="457200" eaLnBrk="1" fontAlgn="auto" hangingPunct="1">
              <a:lnSpc>
                <a:spcPct val="80000"/>
              </a:lnSpc>
              <a:spcBef>
                <a:spcPct val="20000"/>
              </a:spcBef>
              <a:spcAft>
                <a:spcPts val="600"/>
              </a:spcAft>
              <a:buClr>
                <a:srgbClr val="4590B8"/>
              </a:buClr>
              <a:buSzPct val="92000"/>
              <a:buFont typeface="Wingdings 2" panose="05020102010507070707" pitchFamily="18" charset="2"/>
              <a:buChar char=""/>
              <a:defRPr/>
            </a:pPr>
            <a:r>
              <a:rPr lang="en-US" sz="3200" i="0" dirty="0">
                <a:solidFill>
                  <a:schemeClr val="tx2"/>
                </a:solidFill>
                <a:latin typeface="+mn-lt"/>
              </a:rPr>
              <a:t>Teaching and practicing new skills</a:t>
            </a:r>
          </a:p>
          <a:p>
            <a:pPr marL="1049100" lvl="1" indent="-306000" algn="l" defTabSz="457200" eaLnBrk="1" fontAlgn="auto" hangingPunct="1">
              <a:lnSpc>
                <a:spcPct val="80000"/>
              </a:lnSpc>
              <a:spcBef>
                <a:spcPct val="20000"/>
              </a:spcBef>
              <a:spcAft>
                <a:spcPts val="600"/>
              </a:spcAft>
              <a:buClr>
                <a:srgbClr val="4590B8"/>
              </a:buClr>
              <a:buSzPct val="92000"/>
              <a:buFont typeface="Wingdings 2" panose="05020102010507070707" pitchFamily="18" charset="2"/>
              <a:buChar char=""/>
              <a:defRPr/>
            </a:pPr>
            <a:r>
              <a:rPr lang="en-US" sz="3200" i="0" dirty="0">
                <a:solidFill>
                  <a:schemeClr val="tx2"/>
                </a:solidFill>
                <a:latin typeface="+mn-lt"/>
              </a:rPr>
              <a:t>Practicing under competitive conditions</a:t>
            </a:r>
          </a:p>
          <a:p>
            <a:pPr marL="1049100" lvl="1" indent="-306000" algn="l" defTabSz="457200" eaLnBrk="1" fontAlgn="auto" hangingPunct="1">
              <a:lnSpc>
                <a:spcPct val="80000"/>
              </a:lnSpc>
              <a:spcBef>
                <a:spcPct val="20000"/>
              </a:spcBef>
              <a:spcAft>
                <a:spcPts val="600"/>
              </a:spcAft>
              <a:buClr>
                <a:srgbClr val="4590B8"/>
              </a:buClr>
              <a:buSzPct val="92000"/>
              <a:buFont typeface="Wingdings 2" panose="05020102010507070707" pitchFamily="18" charset="2"/>
              <a:buChar char=""/>
              <a:defRPr/>
            </a:pPr>
            <a:r>
              <a:rPr lang="en-US" sz="3200" i="0" dirty="0">
                <a:solidFill>
                  <a:schemeClr val="tx2"/>
                </a:solidFill>
                <a:latin typeface="+mn-lt"/>
              </a:rPr>
              <a:t>Discussing things that need improvement, were successful, or need to be eliminated</a:t>
            </a:r>
            <a:endParaRPr lang="en-US" altLang="en-US" sz="3200" i="0" dirty="0">
              <a:solidFill>
                <a:schemeClr val="tx2"/>
              </a:solidFill>
              <a:latin typeface="+mn-lt"/>
              <a:cs typeface="+mn-cs"/>
            </a:endParaRPr>
          </a:p>
        </p:txBody>
      </p:sp>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3200" dirty="0"/>
              <a:t>Risk management Handbook</a:t>
            </a:r>
            <a:br>
              <a:rPr lang="en-US" sz="3200" dirty="0"/>
            </a:br>
            <a:r>
              <a:rPr lang="en-US" altLang="en-US" dirty="0"/>
              <a:t>B. Provide Appropriate Supervision</a:t>
            </a:r>
            <a:endParaRPr lang="en-US" sz="3200" dirty="0"/>
          </a:p>
        </p:txBody>
      </p:sp>
      <p:sp>
        <p:nvSpPr>
          <p:cNvPr id="65539" name="Content Placeholder 2"/>
          <p:cNvSpPr>
            <a:spLocks noGrp="1"/>
          </p:cNvSpPr>
          <p:nvPr>
            <p:ph idx="1"/>
          </p:nvPr>
        </p:nvSpPr>
        <p:spPr/>
        <p:txBody>
          <a:bodyPr/>
          <a:lstStyle/>
          <a:p>
            <a:pPr marL="0" indent="0" eaLnBrk="1" hangingPunct="1">
              <a:buClr>
                <a:srgbClr val="4590B8"/>
              </a:buClr>
              <a:buNone/>
            </a:pPr>
            <a:r>
              <a:rPr lang="en-US" sz="3200" dirty="0"/>
              <a:t>Coaches are responsible for providing appropriate supervision to prevent unnecessary risk of injury.</a:t>
            </a:r>
          </a:p>
          <a:p>
            <a:pPr marL="0" indent="0" eaLnBrk="1" hangingPunct="1">
              <a:buClr>
                <a:srgbClr val="4590B8"/>
              </a:buClr>
              <a:buNone/>
            </a:pPr>
            <a:r>
              <a:rPr lang="en-US" sz="2800" dirty="0"/>
              <a:t>There are two types of supervision:</a:t>
            </a:r>
            <a:endParaRPr lang="en-US" altLang="en-US" sz="2800" u="sng" dirty="0"/>
          </a:p>
          <a:p>
            <a:pPr lvl="1" eaLnBrk="1" hangingPunct="1">
              <a:buClr>
                <a:srgbClr val="4590B8"/>
              </a:buClr>
            </a:pPr>
            <a:r>
              <a:rPr lang="en-US" altLang="en-US" sz="2800" u="sng" dirty="0"/>
              <a:t>General:</a:t>
            </a:r>
            <a:r>
              <a:rPr lang="en-US" altLang="en-US" sz="2800" dirty="0"/>
              <a:t> oversight of all areas and events taking place during the session, whether training or competition.</a:t>
            </a:r>
          </a:p>
          <a:p>
            <a:pPr lvl="1" eaLnBrk="1" hangingPunct="1">
              <a:buClr>
                <a:srgbClr val="4590B8"/>
              </a:buClr>
            </a:pPr>
            <a:r>
              <a:rPr lang="en-US" altLang="en-US" sz="2800" u="sng" dirty="0"/>
              <a:t>Specific:</a:t>
            </a:r>
            <a:r>
              <a:rPr lang="en-US" altLang="en-US" sz="2800" dirty="0"/>
              <a:t> oversight of specific elements or skills being performed.</a:t>
            </a:r>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609600"/>
            <a:ext cx="8305800" cy="553998"/>
          </a:xfrm>
          <a:prstGeom prst="rect">
            <a:avLst/>
          </a:prstGeom>
        </p:spPr>
        <p:txBody>
          <a:bodyPr wrap="square">
            <a:spAutoFit/>
          </a:bodyPr>
          <a:lstStyle/>
          <a:p>
            <a:pPr>
              <a:defRPr/>
            </a:pPr>
            <a:r>
              <a:rPr lang="en-US" altLang="en-US" sz="3000" i="0" cap="all" dirty="0">
                <a:solidFill>
                  <a:schemeClr val="tx2"/>
                </a:solidFill>
                <a:latin typeface="Gill Sans MT" panose="020B0502020104020203"/>
                <a:ea typeface="+mj-ea"/>
                <a:cs typeface="+mj-cs"/>
              </a:rPr>
              <a:t>B. Provide appropriate supervision </a:t>
            </a:r>
            <a:r>
              <a:rPr lang="en-US" altLang="en-US" sz="2400" i="0" cap="all" dirty="0">
                <a:solidFill>
                  <a:prstClr val="black"/>
                </a:solidFill>
                <a:latin typeface="Gill Sans MT" panose="020B0502020104020203"/>
                <a:ea typeface="+mj-ea"/>
                <a:cs typeface="+mj-cs"/>
              </a:rPr>
              <a:t>(Cont’d)</a:t>
            </a:r>
            <a:endParaRPr lang="en-US" dirty="0">
              <a:solidFill>
                <a:schemeClr val="tx2"/>
              </a:solidFill>
            </a:endParaRPr>
          </a:p>
        </p:txBody>
      </p:sp>
      <p:sp>
        <p:nvSpPr>
          <p:cNvPr id="6" name="Rectangle 3"/>
          <p:cNvSpPr>
            <a:spLocks noChangeArrowheads="1"/>
          </p:cNvSpPr>
          <p:nvPr/>
        </p:nvSpPr>
        <p:spPr bwMode="auto">
          <a:xfrm>
            <a:off x="457200" y="1533132"/>
            <a:ext cx="8229600" cy="4718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nchor="ctr">
            <a:spAutoFit/>
          </a:bodyPr>
          <a:lstStyle>
            <a:lvl1pPr indent="457200" algn="ctr">
              <a:defRPr sz="1400" i="1">
                <a:solidFill>
                  <a:schemeClr val="tx1"/>
                </a:solidFill>
                <a:latin typeface="Times New Roman" panose="02020603050405020304" pitchFamily="18" charset="0"/>
                <a:cs typeface="Arial" panose="020B0604020202020204" pitchFamily="34" charset="0"/>
              </a:defRPr>
            </a:lvl1pPr>
            <a:lvl2pPr marL="742950" indent="-285750" algn="ctr">
              <a:defRPr sz="1400" i="1">
                <a:solidFill>
                  <a:schemeClr val="tx1"/>
                </a:solidFill>
                <a:latin typeface="Times New Roman" panose="02020603050405020304" pitchFamily="18" charset="0"/>
                <a:cs typeface="Arial" panose="020B0604020202020204" pitchFamily="34" charset="0"/>
              </a:defRPr>
            </a:lvl2pPr>
            <a:lvl3pPr marL="1143000" indent="-228600" algn="ctr">
              <a:defRPr sz="1400" i="1">
                <a:solidFill>
                  <a:schemeClr val="tx1"/>
                </a:solidFill>
                <a:latin typeface="Times New Roman" panose="02020603050405020304" pitchFamily="18" charset="0"/>
                <a:cs typeface="Arial" panose="020B0604020202020204" pitchFamily="34" charset="0"/>
              </a:defRPr>
            </a:lvl3pPr>
            <a:lvl4pPr marL="1600200" indent="-228600" algn="ctr">
              <a:defRPr sz="1400" i="1">
                <a:solidFill>
                  <a:schemeClr val="tx1"/>
                </a:solidFill>
                <a:latin typeface="Times New Roman" panose="02020603050405020304" pitchFamily="18" charset="0"/>
                <a:cs typeface="Arial" panose="020B0604020202020204" pitchFamily="34" charset="0"/>
              </a:defRPr>
            </a:lvl4pPr>
            <a:lvl5pPr marL="2057400" indent="-228600" algn="ctr">
              <a:defRPr sz="1400" i="1">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9pPr>
          </a:lstStyle>
          <a:p>
            <a:pPr marL="457350" indent="-457200" algn="l" defTabSz="457200" eaLnBrk="1" fontAlgn="auto" hangingPunct="1">
              <a:lnSpc>
                <a:spcPct val="80000"/>
              </a:lnSpc>
              <a:spcBef>
                <a:spcPct val="20000"/>
              </a:spcBef>
              <a:spcAft>
                <a:spcPts val="600"/>
              </a:spcAft>
              <a:buClr>
                <a:srgbClr val="4590B8"/>
              </a:buClr>
              <a:buSzPct val="92000"/>
              <a:buFont typeface="Wingdings" panose="05000000000000000000" pitchFamily="2" charset="2"/>
              <a:buChar char="§"/>
              <a:defRPr/>
            </a:pPr>
            <a:r>
              <a:rPr lang="en-US" sz="2800" i="0" dirty="0">
                <a:solidFill>
                  <a:schemeClr val="tx2"/>
                </a:solidFill>
                <a:latin typeface="+mn-lt"/>
              </a:rPr>
              <a:t>A coach’s supervisory responsibilities start when the first athlete arrives and do not end until the last athlete leaves.</a:t>
            </a:r>
          </a:p>
          <a:p>
            <a:pPr marL="457350" indent="-457200" algn="l" defTabSz="457200" eaLnBrk="1" fontAlgn="auto" hangingPunct="1">
              <a:lnSpc>
                <a:spcPct val="80000"/>
              </a:lnSpc>
              <a:spcBef>
                <a:spcPct val="20000"/>
              </a:spcBef>
              <a:spcAft>
                <a:spcPts val="600"/>
              </a:spcAft>
              <a:buClr>
                <a:srgbClr val="4590B8"/>
              </a:buClr>
              <a:buSzPct val="92000"/>
              <a:buFont typeface="Wingdings" panose="05000000000000000000" pitchFamily="2" charset="2"/>
              <a:buChar char="§"/>
              <a:defRPr/>
            </a:pPr>
            <a:r>
              <a:rPr lang="en-US" sz="2800" i="0" dirty="0">
                <a:solidFill>
                  <a:schemeClr val="tx2"/>
                </a:solidFill>
                <a:latin typeface="+mn-lt"/>
              </a:rPr>
              <a:t>Coaches should avoid any situation where a single coach is alone with one or more minors.</a:t>
            </a:r>
          </a:p>
          <a:p>
            <a:pPr marL="457350" lvl="1" indent="-457200" algn="l" defTabSz="457200" eaLnBrk="1" fontAlgn="auto" hangingPunct="1">
              <a:lnSpc>
                <a:spcPct val="80000"/>
              </a:lnSpc>
              <a:spcBef>
                <a:spcPct val="20000"/>
              </a:spcBef>
              <a:spcAft>
                <a:spcPts val="600"/>
              </a:spcAft>
              <a:buClr>
                <a:srgbClr val="4590B8"/>
              </a:buClr>
              <a:buSzPct val="92000"/>
              <a:buFont typeface="Wingdings" panose="05000000000000000000" pitchFamily="2" charset="2"/>
              <a:buChar char="§"/>
              <a:defRPr/>
            </a:pPr>
            <a:r>
              <a:rPr lang="en-US" sz="2800" i="0" dirty="0">
                <a:solidFill>
                  <a:schemeClr val="tx2"/>
                </a:solidFill>
                <a:latin typeface="+mn-lt"/>
              </a:rPr>
              <a:t>Coaches are responsible for setting the standard of behavior for the team/squad.  Additionally, it is the Head Coach’s responsibility to control the actions and attitudes of the athletes, coaching staff and parents.</a:t>
            </a:r>
          </a:p>
          <a:p>
            <a:pPr marL="457350" lvl="1" indent="-457200" algn="l" defTabSz="457200" eaLnBrk="1" fontAlgn="auto" hangingPunct="1">
              <a:lnSpc>
                <a:spcPct val="80000"/>
              </a:lnSpc>
              <a:spcBef>
                <a:spcPct val="20000"/>
              </a:spcBef>
              <a:spcAft>
                <a:spcPts val="600"/>
              </a:spcAft>
              <a:buClr>
                <a:srgbClr val="4590B8"/>
              </a:buClr>
              <a:buSzPct val="92000"/>
              <a:buFont typeface="Wingdings" panose="05000000000000000000" pitchFamily="2" charset="2"/>
              <a:buChar char="§"/>
              <a:defRPr/>
            </a:pPr>
            <a:r>
              <a:rPr lang="en-US" sz="2800" i="0" dirty="0">
                <a:solidFill>
                  <a:schemeClr val="tx2"/>
                </a:solidFill>
                <a:latin typeface="+mn-lt"/>
              </a:rPr>
              <a:t>Appropriate behavior according to the Coaches Code of Conduct.</a:t>
            </a:r>
          </a:p>
        </p:txBody>
      </p:sp>
    </p:spTree>
    <p:extLst>
      <p:ext uri="{BB962C8B-B14F-4D97-AF65-F5344CB8AC3E}">
        <p14:creationId xmlns:p14="http://schemas.microsoft.com/office/powerpoint/2010/main" xmlns="" val="927661801"/>
      </p:ext>
    </p:extLst>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3200" dirty="0"/>
              <a:t>Risk management Handbook</a:t>
            </a:r>
            <a:br>
              <a:rPr lang="en-US" sz="3200" dirty="0"/>
            </a:br>
            <a:r>
              <a:rPr lang="en-US" altLang="en-US" dirty="0"/>
              <a:t>C. Provide Proper Instruction</a:t>
            </a:r>
            <a:endParaRPr lang="en-US" sz="3200" dirty="0"/>
          </a:p>
        </p:txBody>
      </p:sp>
      <p:sp>
        <p:nvSpPr>
          <p:cNvPr id="3" name="Content Placeholder 2"/>
          <p:cNvSpPr>
            <a:spLocks noGrp="1"/>
          </p:cNvSpPr>
          <p:nvPr>
            <p:ph idx="1"/>
          </p:nvPr>
        </p:nvSpPr>
        <p:spPr/>
        <p:txBody>
          <a:bodyPr/>
          <a:lstStyle/>
          <a:p>
            <a:pPr eaLnBrk="1" hangingPunct="1">
              <a:defRPr/>
            </a:pPr>
            <a:r>
              <a:rPr lang="en-US" altLang="en-US" sz="2200" dirty="0"/>
              <a:t>Coaches are responsible for instructing athletes on sport-specific techniques and skills, game rules, safety rules, and sportsmanship.</a:t>
            </a:r>
          </a:p>
          <a:p>
            <a:pPr lvl="1" eaLnBrk="1" hangingPunct="1">
              <a:defRPr/>
            </a:pPr>
            <a:r>
              <a:rPr lang="en-US" altLang="en-US" sz="2200" dirty="0"/>
              <a:t>Introduce the Skill</a:t>
            </a:r>
          </a:p>
          <a:p>
            <a:pPr lvl="1" eaLnBrk="1" hangingPunct="1">
              <a:defRPr/>
            </a:pPr>
            <a:r>
              <a:rPr lang="en-US" altLang="en-US" sz="2200" dirty="0"/>
              <a:t>Demonstrate the Skill</a:t>
            </a:r>
          </a:p>
          <a:p>
            <a:pPr lvl="1" eaLnBrk="1" hangingPunct="1">
              <a:defRPr/>
            </a:pPr>
            <a:r>
              <a:rPr lang="en-US" altLang="en-US" sz="2200" dirty="0"/>
              <a:t>Explain the Skill</a:t>
            </a:r>
          </a:p>
          <a:p>
            <a:pPr lvl="1" eaLnBrk="1" hangingPunct="1">
              <a:defRPr/>
            </a:pPr>
            <a:r>
              <a:rPr lang="en-US" altLang="en-US" sz="2200" dirty="0"/>
              <a:t>Pay specific attention to athletes Practicing the Skill</a:t>
            </a:r>
          </a:p>
          <a:p>
            <a:pPr eaLnBrk="1" hangingPunct="1">
              <a:lnSpc>
                <a:spcPct val="90000"/>
              </a:lnSpc>
              <a:defRPr/>
            </a:pPr>
            <a:r>
              <a:rPr lang="en-US" altLang="en-US" sz="2200" dirty="0"/>
              <a:t>It is your responsibility to improve your coaching skills by taking classes, reading books, going to clinics, etc. that will allow you to give </a:t>
            </a:r>
            <a:r>
              <a:rPr lang="en-US" altLang="en-US" sz="2200" b="1" dirty="0"/>
              <a:t>proper</a:t>
            </a:r>
            <a:r>
              <a:rPr lang="en-US" altLang="en-US" sz="2200" dirty="0"/>
              <a:t> instructions on technique.</a:t>
            </a:r>
          </a:p>
          <a:p>
            <a:pPr marL="0" indent="0" algn="ctr" eaLnBrk="1" hangingPunct="1">
              <a:lnSpc>
                <a:spcPct val="90000"/>
              </a:lnSpc>
              <a:buFont typeface="Wingdings 2" panose="05020102010507070707" pitchFamily="18" charset="2"/>
              <a:buNone/>
              <a:defRPr/>
            </a:pPr>
            <a:r>
              <a:rPr lang="en-US" altLang="en-US" sz="2200" b="1" dirty="0"/>
              <a:t>Do NOT attempt to teach skills that YOU DO NOT </a:t>
            </a:r>
            <a:br>
              <a:rPr lang="en-US" altLang="en-US" sz="2200" b="1" dirty="0"/>
            </a:br>
            <a:r>
              <a:rPr lang="en-US" altLang="en-US" sz="2200" b="1" dirty="0"/>
              <a:t>know or understand.</a:t>
            </a:r>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3200" dirty="0"/>
              <a:t>Risk management Handbook</a:t>
            </a:r>
            <a:r>
              <a:rPr lang="en-US" dirty="0"/>
              <a:t/>
            </a:r>
            <a:br>
              <a:rPr lang="en-US" dirty="0"/>
            </a:br>
            <a:r>
              <a:rPr lang="en-US" altLang="en-US" dirty="0"/>
              <a:t>D. Provide Adequate &amp; proper Equipment </a:t>
            </a:r>
            <a:endParaRPr lang="en-US" dirty="0"/>
          </a:p>
        </p:txBody>
      </p:sp>
      <p:sp>
        <p:nvSpPr>
          <p:cNvPr id="3" name="Content Placeholder 2"/>
          <p:cNvSpPr>
            <a:spLocks noGrp="1"/>
          </p:cNvSpPr>
          <p:nvPr>
            <p:ph idx="1"/>
          </p:nvPr>
        </p:nvSpPr>
        <p:spPr/>
        <p:txBody>
          <a:bodyPr/>
          <a:lstStyle/>
          <a:p>
            <a:pPr marL="0" indent="0" eaLnBrk="1" hangingPunct="1">
              <a:buFont typeface="Wingdings 2" panose="05020102010507070707" pitchFamily="18" charset="2"/>
              <a:buNone/>
              <a:defRPr/>
            </a:pPr>
            <a:r>
              <a:rPr lang="en-US" sz="2400" dirty="0"/>
              <a:t>Equipment must be:</a:t>
            </a:r>
          </a:p>
          <a:p>
            <a:pPr eaLnBrk="1" hangingPunct="1">
              <a:defRPr/>
            </a:pPr>
            <a:r>
              <a:rPr lang="en-US" sz="2400" dirty="0"/>
              <a:t>Inspected prior to each practice and game</a:t>
            </a:r>
          </a:p>
          <a:p>
            <a:pPr eaLnBrk="1" hangingPunct="1">
              <a:defRPr/>
            </a:pPr>
            <a:r>
              <a:rPr lang="en-US" altLang="en-US" sz="2400" dirty="0"/>
              <a:t>High quality and in good condition</a:t>
            </a:r>
          </a:p>
          <a:p>
            <a:pPr eaLnBrk="1" hangingPunct="1">
              <a:defRPr/>
            </a:pPr>
            <a:r>
              <a:rPr lang="en-US" altLang="en-US" sz="2400" dirty="0"/>
              <a:t>Sized properly and fitted correctly</a:t>
            </a:r>
          </a:p>
          <a:p>
            <a:pPr eaLnBrk="1" hangingPunct="1">
              <a:defRPr/>
            </a:pPr>
            <a:r>
              <a:rPr lang="en-US" altLang="en-US" sz="2400" dirty="0"/>
              <a:t>Maintained and repaired/replaced when damaged</a:t>
            </a:r>
            <a:br>
              <a:rPr lang="en-US" altLang="en-US" sz="2400" dirty="0"/>
            </a:br>
            <a:endParaRPr lang="en-US" altLang="en-US" dirty="0"/>
          </a:p>
          <a:p>
            <a:pPr marL="0" indent="0" algn="ctr" eaLnBrk="1" hangingPunct="1">
              <a:buFont typeface="Wingdings 2" panose="05020102010507070707" pitchFamily="18" charset="2"/>
              <a:buNone/>
              <a:defRPr/>
            </a:pPr>
            <a:r>
              <a:rPr lang="en-US" sz="2400" dirty="0"/>
              <a:t>Coaches should never modify equipment without consulting with and obtaining written consent from the manufacturer.  Any modifications to equipment may void equipment warranties and create liability</a:t>
            </a:r>
            <a:r>
              <a:rPr lang="en-US" sz="2400" dirty="0">
                <a:solidFill>
                  <a:srgbClr val="000008"/>
                </a:solidFill>
              </a:rPr>
              <a:t>.</a:t>
            </a:r>
            <a:endParaRPr lang="en-US" sz="2400" dirty="0"/>
          </a:p>
        </p:txBody>
      </p:sp>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sz="3200" dirty="0"/>
              <a:t>Risk management Handbook</a:t>
            </a:r>
            <a:br>
              <a:rPr lang="en-US" sz="3200" dirty="0"/>
            </a:br>
            <a:r>
              <a:rPr lang="en-US" altLang="en-US" dirty="0"/>
              <a:t>E. Evaluate for Injury and Incapacity </a:t>
            </a:r>
            <a:endParaRPr lang="en-US" dirty="0"/>
          </a:p>
        </p:txBody>
      </p:sp>
      <p:sp>
        <p:nvSpPr>
          <p:cNvPr id="67587" name="Content Placeholder 2"/>
          <p:cNvSpPr>
            <a:spLocks noGrp="1"/>
          </p:cNvSpPr>
          <p:nvPr>
            <p:ph idx="1"/>
          </p:nvPr>
        </p:nvSpPr>
        <p:spPr>
          <a:xfrm>
            <a:off x="609600" y="1981200"/>
            <a:ext cx="8077200" cy="4144963"/>
          </a:xfrm>
        </p:spPr>
        <p:txBody>
          <a:bodyPr/>
          <a:lstStyle/>
          <a:p>
            <a:pPr marL="0" indent="0" eaLnBrk="1" hangingPunct="1">
              <a:lnSpc>
                <a:spcPct val="90000"/>
              </a:lnSpc>
              <a:buFont typeface="Wingdings 2" panose="05020102010507070707" pitchFamily="18" charset="2"/>
              <a:buNone/>
              <a:defRPr/>
            </a:pPr>
            <a:r>
              <a:rPr lang="en-US" altLang="en-US" sz="2400" dirty="0"/>
              <a:t>Sports injury care consists of two basic elements: </a:t>
            </a:r>
          </a:p>
          <a:p>
            <a:pPr marL="457200" indent="-457200" eaLnBrk="1" hangingPunct="1">
              <a:lnSpc>
                <a:spcPct val="90000"/>
              </a:lnSpc>
              <a:buFont typeface="+mj-lt"/>
              <a:buAutoNum type="arabicPeriod"/>
              <a:defRPr/>
            </a:pPr>
            <a:r>
              <a:rPr lang="en-US" altLang="en-US" sz="2400" b="1" dirty="0"/>
              <a:t>Prevention: </a:t>
            </a:r>
            <a:r>
              <a:rPr lang="en-US" altLang="en-US" sz="2400" dirty="0"/>
              <a:t>Coaches should incorporate methods for preventing injuries and illnesses in their coaching programs including pre participation screening, strength training, conditioning, and awareness of the nature, cause, and mechanisms of sport specific injuries.</a:t>
            </a:r>
          </a:p>
          <a:p>
            <a:pPr marL="457200" indent="-457200" eaLnBrk="1" hangingPunct="1">
              <a:lnSpc>
                <a:spcPct val="90000"/>
              </a:lnSpc>
              <a:buFont typeface="+mj-lt"/>
              <a:buAutoNum type="arabicPeriod"/>
              <a:defRPr/>
            </a:pPr>
            <a:r>
              <a:rPr lang="en-US" altLang="en-US" sz="2400" b="1" dirty="0"/>
              <a:t>Recognition and Treatment: </a:t>
            </a:r>
            <a:r>
              <a:rPr lang="en-US" altLang="en-US" sz="2400" dirty="0"/>
              <a:t>Once the coach realizes that an injury or illness has occurred, the magnitude must be assessed and appropriate care initiated.</a:t>
            </a:r>
            <a:br>
              <a:rPr lang="en-US" altLang="en-US" sz="2400" dirty="0"/>
            </a:br>
            <a:endParaRPr lang="en-US" altLang="en-US" dirty="0"/>
          </a:p>
          <a:p>
            <a:pPr marL="0" indent="0" algn="ctr" eaLnBrk="1" hangingPunct="1">
              <a:lnSpc>
                <a:spcPct val="90000"/>
              </a:lnSpc>
              <a:buFont typeface="Wingdings 2" panose="05020102010507070707" pitchFamily="18" charset="2"/>
              <a:buNone/>
              <a:defRPr/>
            </a:pPr>
            <a:r>
              <a:rPr lang="en-US" altLang="en-US" sz="2400" b="1" dirty="0"/>
              <a:t>Forcing ill or injured athletes to participate </a:t>
            </a:r>
            <a:br>
              <a:rPr lang="en-US" altLang="en-US" sz="2400" b="1" dirty="0"/>
            </a:br>
            <a:r>
              <a:rPr lang="en-US" altLang="en-US" sz="2400" b="1" dirty="0"/>
              <a:t>is not acceptable!</a:t>
            </a:r>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609600"/>
            <a:ext cx="8305800" cy="923330"/>
          </a:xfrm>
          <a:prstGeom prst="rect">
            <a:avLst/>
          </a:prstGeom>
        </p:spPr>
        <p:txBody>
          <a:bodyPr wrap="square">
            <a:spAutoFit/>
          </a:bodyPr>
          <a:lstStyle/>
          <a:p>
            <a:pPr>
              <a:defRPr/>
            </a:pPr>
            <a:r>
              <a:rPr lang="en-US" altLang="en-US" sz="3000" i="0" cap="all" dirty="0">
                <a:solidFill>
                  <a:schemeClr val="tx2"/>
                </a:solidFill>
                <a:latin typeface="Gill Sans MT" panose="020B0502020104020203"/>
                <a:ea typeface="+mj-ea"/>
                <a:cs typeface="+mj-cs"/>
              </a:rPr>
              <a:t>E. Evaluate for injury and incapacity </a:t>
            </a:r>
            <a:r>
              <a:rPr lang="en-US" altLang="en-US" sz="2400" i="0" cap="all" dirty="0">
                <a:solidFill>
                  <a:prstClr val="black"/>
                </a:solidFill>
                <a:latin typeface="Gill Sans MT" panose="020B0502020104020203"/>
                <a:ea typeface="+mj-ea"/>
                <a:cs typeface="+mj-cs"/>
              </a:rPr>
              <a:t>(Cont’d)</a:t>
            </a:r>
            <a:endParaRPr lang="en-US" dirty="0">
              <a:solidFill>
                <a:schemeClr val="tx2"/>
              </a:solidFill>
            </a:endParaRPr>
          </a:p>
        </p:txBody>
      </p:sp>
      <p:sp>
        <p:nvSpPr>
          <p:cNvPr id="6" name="Rectangle 3"/>
          <p:cNvSpPr>
            <a:spLocks noChangeArrowheads="1"/>
          </p:cNvSpPr>
          <p:nvPr/>
        </p:nvSpPr>
        <p:spPr bwMode="auto">
          <a:xfrm>
            <a:off x="457200" y="2107137"/>
            <a:ext cx="8229600" cy="3570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nchor="ctr">
            <a:spAutoFit/>
          </a:bodyPr>
          <a:lstStyle>
            <a:lvl1pPr indent="457200" algn="ctr">
              <a:defRPr sz="1400" i="1">
                <a:solidFill>
                  <a:schemeClr val="tx1"/>
                </a:solidFill>
                <a:latin typeface="Times New Roman" panose="02020603050405020304" pitchFamily="18" charset="0"/>
                <a:cs typeface="Arial" panose="020B0604020202020204" pitchFamily="34" charset="0"/>
              </a:defRPr>
            </a:lvl1pPr>
            <a:lvl2pPr marL="742950" indent="-285750" algn="ctr">
              <a:defRPr sz="1400" i="1">
                <a:solidFill>
                  <a:schemeClr val="tx1"/>
                </a:solidFill>
                <a:latin typeface="Times New Roman" panose="02020603050405020304" pitchFamily="18" charset="0"/>
                <a:cs typeface="Arial" panose="020B0604020202020204" pitchFamily="34" charset="0"/>
              </a:defRPr>
            </a:lvl2pPr>
            <a:lvl3pPr marL="1143000" indent="-228600" algn="ctr">
              <a:defRPr sz="1400" i="1">
                <a:solidFill>
                  <a:schemeClr val="tx1"/>
                </a:solidFill>
                <a:latin typeface="Times New Roman" panose="02020603050405020304" pitchFamily="18" charset="0"/>
                <a:cs typeface="Arial" panose="020B0604020202020204" pitchFamily="34" charset="0"/>
              </a:defRPr>
            </a:lvl3pPr>
            <a:lvl4pPr marL="1600200" indent="-228600" algn="ctr">
              <a:defRPr sz="1400" i="1">
                <a:solidFill>
                  <a:schemeClr val="tx1"/>
                </a:solidFill>
                <a:latin typeface="Times New Roman" panose="02020603050405020304" pitchFamily="18" charset="0"/>
                <a:cs typeface="Arial" panose="020B0604020202020204" pitchFamily="34" charset="0"/>
              </a:defRPr>
            </a:lvl4pPr>
            <a:lvl5pPr marL="2057400" indent="-228600" algn="ctr">
              <a:defRPr sz="1400" i="1">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9pPr>
          </a:lstStyle>
          <a:p>
            <a:pPr marL="457350" indent="-457200" algn="l" defTabSz="457200" eaLnBrk="1" fontAlgn="auto" hangingPunct="1">
              <a:lnSpc>
                <a:spcPct val="80000"/>
              </a:lnSpc>
              <a:spcBef>
                <a:spcPct val="20000"/>
              </a:spcBef>
              <a:spcAft>
                <a:spcPts val="600"/>
              </a:spcAft>
              <a:buClr>
                <a:srgbClr val="4590B8"/>
              </a:buClr>
              <a:buSzPct val="92000"/>
              <a:buFont typeface="Wingdings" panose="05000000000000000000" pitchFamily="2" charset="2"/>
              <a:buChar char="§"/>
              <a:defRPr/>
            </a:pPr>
            <a:r>
              <a:rPr lang="en-US" sz="3600" i="0" dirty="0">
                <a:solidFill>
                  <a:schemeClr val="tx2"/>
                </a:solidFill>
                <a:latin typeface="+mn-lt"/>
              </a:rPr>
              <a:t>Follow Return-to-Play Guidelines</a:t>
            </a:r>
          </a:p>
          <a:p>
            <a:pPr marL="457350" indent="-457200" algn="l" defTabSz="457200" eaLnBrk="1" fontAlgn="auto" hangingPunct="1">
              <a:lnSpc>
                <a:spcPct val="80000"/>
              </a:lnSpc>
              <a:spcBef>
                <a:spcPct val="20000"/>
              </a:spcBef>
              <a:spcAft>
                <a:spcPts val="600"/>
              </a:spcAft>
              <a:buClr>
                <a:srgbClr val="4590B8"/>
              </a:buClr>
              <a:buSzPct val="92000"/>
              <a:buFont typeface="Wingdings" panose="05000000000000000000" pitchFamily="2" charset="2"/>
              <a:buChar char="§"/>
              <a:defRPr/>
            </a:pPr>
            <a:r>
              <a:rPr lang="en-US" sz="3600" i="0" dirty="0">
                <a:solidFill>
                  <a:schemeClr val="tx2"/>
                </a:solidFill>
                <a:latin typeface="+mn-lt"/>
              </a:rPr>
              <a:t>If removed from game due to injury, participant must sit out at least one down, and may not re-enter game without approval of attending medical personnel.</a:t>
            </a:r>
          </a:p>
          <a:p>
            <a:pPr marL="457350" indent="-457200" algn="l" defTabSz="457200" eaLnBrk="1" fontAlgn="auto" hangingPunct="1">
              <a:lnSpc>
                <a:spcPct val="80000"/>
              </a:lnSpc>
              <a:spcBef>
                <a:spcPct val="20000"/>
              </a:spcBef>
              <a:spcAft>
                <a:spcPts val="600"/>
              </a:spcAft>
              <a:buClr>
                <a:srgbClr val="4590B8"/>
              </a:buClr>
              <a:buSzPct val="92000"/>
              <a:buFont typeface="Wingdings" panose="05000000000000000000" pitchFamily="2" charset="2"/>
              <a:buChar char="§"/>
              <a:defRPr/>
            </a:pPr>
            <a:r>
              <a:rPr lang="en-US" sz="3600" i="0" dirty="0">
                <a:solidFill>
                  <a:schemeClr val="tx2"/>
                </a:solidFill>
                <a:latin typeface="+mn-lt"/>
              </a:rPr>
              <a:t>When in doubt, play it safe!</a:t>
            </a:r>
          </a:p>
        </p:txBody>
      </p:sp>
    </p:spTree>
    <p:extLst>
      <p:ext uri="{BB962C8B-B14F-4D97-AF65-F5344CB8AC3E}">
        <p14:creationId xmlns:p14="http://schemas.microsoft.com/office/powerpoint/2010/main" xmlns="" val="2812084586"/>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228601"/>
            <a:ext cx="7886700" cy="762000"/>
          </a:xfrm>
        </p:spPr>
        <p:txBody>
          <a:bodyPr/>
          <a:lstStyle/>
          <a:p>
            <a:pPr eaLnBrk="1" fontAlgn="auto" hangingPunct="1">
              <a:spcAft>
                <a:spcPts val="0"/>
              </a:spcAft>
              <a:defRPr/>
            </a:pPr>
            <a:r>
              <a:rPr lang="en-US" altLang="en-US" sz="3200" dirty="0"/>
              <a:t>Other Clinics/trainings - Cheer</a:t>
            </a:r>
          </a:p>
        </p:txBody>
      </p:sp>
      <p:sp>
        <p:nvSpPr>
          <p:cNvPr id="29699" name="Rectangle 3"/>
          <p:cNvSpPr>
            <a:spLocks noGrp="1" noChangeArrowheads="1"/>
          </p:cNvSpPr>
          <p:nvPr>
            <p:ph sz="quarter" idx="1"/>
          </p:nvPr>
        </p:nvSpPr>
        <p:spPr>
          <a:xfrm>
            <a:off x="628650" y="1981200"/>
            <a:ext cx="7886700" cy="4724400"/>
          </a:xfrm>
        </p:spPr>
        <p:txBody>
          <a:bodyPr rtlCol="0">
            <a:noAutofit/>
          </a:bodyPr>
          <a:lstStyle/>
          <a:p>
            <a:pPr marL="150" indent="0" eaLnBrk="1" fontAlgn="auto" hangingPunct="1">
              <a:lnSpc>
                <a:spcPts val="1800"/>
              </a:lnSpc>
              <a:buFont typeface="Wingdings 2" panose="05020102010507070707" pitchFamily="18" charset="2"/>
              <a:buNone/>
              <a:defRPr/>
            </a:pPr>
            <a:r>
              <a:rPr lang="en-US" altLang="en-US" sz="2200" b="1" dirty="0">
                <a:solidFill>
                  <a:schemeClr val="tx1"/>
                </a:solidFill>
              </a:rPr>
              <a:t>JAMZ – YCADA Coaches Course </a:t>
            </a:r>
            <a:r>
              <a:rPr lang="en-US" altLang="en-US" sz="2200" dirty="0">
                <a:solidFill>
                  <a:schemeClr val="tx1"/>
                </a:solidFill>
              </a:rPr>
              <a:t>(popwarner.com)</a:t>
            </a:r>
          </a:p>
          <a:p>
            <a:pPr marL="781200" lvl="1" indent="-457200" eaLnBrk="1" fontAlgn="auto" hangingPunct="1">
              <a:defRPr/>
            </a:pPr>
            <a:r>
              <a:rPr lang="en-US" altLang="en-US" sz="2200" dirty="0">
                <a:solidFill>
                  <a:schemeClr val="tx1"/>
                </a:solidFill>
              </a:rPr>
              <a:t>Mandatory for </a:t>
            </a:r>
            <a:r>
              <a:rPr lang="en-US" altLang="en-US" sz="2200" b="1" u="sng" dirty="0">
                <a:solidFill>
                  <a:schemeClr val="tx1"/>
                </a:solidFill>
              </a:rPr>
              <a:t>ALL</a:t>
            </a:r>
            <a:r>
              <a:rPr lang="en-US" altLang="en-US" sz="2200" dirty="0">
                <a:solidFill>
                  <a:schemeClr val="tx1"/>
                </a:solidFill>
              </a:rPr>
              <a:t> on roster (Head/Asst./Jr. Coaches, Cheer Coordinator, Team Parents, etc.)</a:t>
            </a:r>
          </a:p>
          <a:p>
            <a:pPr marL="781200" lvl="1" indent="-457200" eaLnBrk="1" fontAlgn="auto" hangingPunct="1">
              <a:lnSpc>
                <a:spcPts val="1800"/>
              </a:lnSpc>
              <a:defRPr/>
            </a:pPr>
            <a:r>
              <a:rPr lang="en-US" altLang="en-US" sz="2200" dirty="0">
                <a:solidFill>
                  <a:schemeClr val="tx1"/>
                </a:solidFill>
              </a:rPr>
              <a:t>Must complete by Aug. 1- Valid for 2 years.</a:t>
            </a:r>
          </a:p>
          <a:p>
            <a:pPr marL="781200" lvl="1" indent="-457200" eaLnBrk="1" fontAlgn="auto" hangingPunct="1">
              <a:lnSpc>
                <a:spcPts val="1800"/>
              </a:lnSpc>
              <a:defRPr/>
            </a:pPr>
            <a:r>
              <a:rPr lang="en-US" altLang="en-US" sz="2200" dirty="0">
                <a:solidFill>
                  <a:schemeClr val="tx1"/>
                </a:solidFill>
              </a:rPr>
              <a:t>Certificates must be in Team Book. </a:t>
            </a:r>
          </a:p>
          <a:p>
            <a:pPr marL="781200" lvl="1" indent="-457200" eaLnBrk="1" fontAlgn="auto" hangingPunct="1">
              <a:lnSpc>
                <a:spcPts val="1800"/>
              </a:lnSpc>
              <a:spcAft>
                <a:spcPts val="1200"/>
              </a:spcAft>
              <a:defRPr/>
            </a:pPr>
            <a:r>
              <a:rPr lang="en-US" altLang="en-US" sz="2200" dirty="0">
                <a:solidFill>
                  <a:schemeClr val="tx1"/>
                </a:solidFill>
              </a:rPr>
              <a:t>$</a:t>
            </a:r>
            <a:r>
              <a:rPr lang="en-US" altLang="en-US" sz="2200" dirty="0" smtClean="0">
                <a:solidFill>
                  <a:schemeClr val="tx1"/>
                </a:solidFill>
              </a:rPr>
              <a:t>25.00 </a:t>
            </a:r>
            <a:r>
              <a:rPr lang="en-US" altLang="en-US" sz="2200" dirty="0">
                <a:solidFill>
                  <a:schemeClr val="tx1"/>
                </a:solidFill>
              </a:rPr>
              <a:t>if before July 31; </a:t>
            </a:r>
            <a:r>
              <a:rPr lang="en-US" altLang="en-US" sz="2200" dirty="0" smtClean="0">
                <a:solidFill>
                  <a:schemeClr val="tx1"/>
                </a:solidFill>
              </a:rPr>
              <a:t>$30.00 </a:t>
            </a:r>
            <a:r>
              <a:rPr lang="en-US" altLang="en-US" sz="2200" dirty="0">
                <a:solidFill>
                  <a:schemeClr val="tx1"/>
                </a:solidFill>
              </a:rPr>
              <a:t>after July 31.</a:t>
            </a:r>
          </a:p>
          <a:p>
            <a:pPr marL="150" indent="0" eaLnBrk="1" fontAlgn="auto" hangingPunct="1">
              <a:lnSpc>
                <a:spcPts val="1800"/>
              </a:lnSpc>
              <a:buFont typeface="Wingdings 2" panose="05020102010507070707" pitchFamily="18" charset="2"/>
              <a:buNone/>
              <a:defRPr/>
            </a:pPr>
            <a:r>
              <a:rPr lang="en-US" altLang="en-US" sz="2200" b="1" dirty="0">
                <a:solidFill>
                  <a:schemeClr val="tx1"/>
                </a:solidFill>
              </a:rPr>
              <a:t>YCADA’s Competitive Edge </a:t>
            </a:r>
            <a:r>
              <a:rPr lang="en-US" altLang="en-US" sz="2200" dirty="0">
                <a:solidFill>
                  <a:schemeClr val="tx1"/>
                </a:solidFill>
              </a:rPr>
              <a:t>(popwarner.com)</a:t>
            </a:r>
          </a:p>
          <a:p>
            <a:pPr marL="781200" lvl="1" indent="-457200" eaLnBrk="1" fontAlgn="auto" hangingPunct="1">
              <a:lnSpc>
                <a:spcPts val="1800"/>
              </a:lnSpc>
              <a:defRPr/>
            </a:pPr>
            <a:r>
              <a:rPr lang="en-US" altLang="en-US" sz="2200" dirty="0">
                <a:solidFill>
                  <a:schemeClr val="tx1"/>
                </a:solidFill>
              </a:rPr>
              <a:t>Recommended for Coordinators/Coaches</a:t>
            </a:r>
          </a:p>
          <a:p>
            <a:pPr marL="781200" lvl="1" indent="-457200" eaLnBrk="1" fontAlgn="auto" hangingPunct="1">
              <a:lnSpc>
                <a:spcPts val="1800"/>
              </a:lnSpc>
              <a:spcAft>
                <a:spcPts val="1200"/>
              </a:spcAft>
              <a:defRPr/>
            </a:pPr>
            <a:r>
              <a:rPr lang="en-US" altLang="en-US" sz="2200" dirty="0" smtClean="0">
                <a:solidFill>
                  <a:schemeClr val="tx1"/>
                </a:solidFill>
              </a:rPr>
              <a:t>$30.00</a:t>
            </a:r>
            <a:endParaRPr lang="en-US" altLang="en-US" sz="2200" dirty="0">
              <a:solidFill>
                <a:schemeClr val="tx1"/>
              </a:solidFill>
            </a:endParaRPr>
          </a:p>
          <a:p>
            <a:pPr marL="36275" indent="0" eaLnBrk="1" fontAlgn="auto" hangingPunct="1">
              <a:lnSpc>
                <a:spcPts val="1800"/>
              </a:lnSpc>
              <a:buFont typeface="Wingdings 2" panose="05020102010507070707" pitchFamily="18" charset="2"/>
              <a:buNone/>
              <a:defRPr/>
            </a:pPr>
            <a:r>
              <a:rPr lang="en-US" altLang="en-US" sz="2200" b="1" dirty="0">
                <a:solidFill>
                  <a:schemeClr val="tx1"/>
                </a:solidFill>
              </a:rPr>
              <a:t>Eastern Region Cheer Coaches’ Clinic</a:t>
            </a:r>
          </a:p>
          <a:p>
            <a:pPr marL="817325" lvl="1" indent="-457200" eaLnBrk="1" fontAlgn="auto" hangingPunct="1">
              <a:lnSpc>
                <a:spcPts val="1800"/>
              </a:lnSpc>
              <a:defRPr/>
            </a:pPr>
            <a:r>
              <a:rPr lang="en-US" sz="2200" dirty="0">
                <a:solidFill>
                  <a:schemeClr val="tx1"/>
                </a:solidFill>
              </a:rPr>
              <a:t>TBD</a:t>
            </a:r>
          </a:p>
        </p:txBody>
      </p:sp>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sz="3200" dirty="0"/>
              <a:t>Risk management Handbook</a:t>
            </a:r>
            <a:r>
              <a:rPr lang="en-US" dirty="0"/>
              <a:t/>
            </a:r>
            <a:br>
              <a:rPr lang="en-US" dirty="0"/>
            </a:br>
            <a:r>
              <a:rPr lang="en-US" altLang="en-US" dirty="0"/>
              <a:t>F. Provide Safe Physical Environment</a:t>
            </a:r>
            <a:endParaRPr lang="en-US" dirty="0"/>
          </a:p>
        </p:txBody>
      </p:sp>
      <p:sp>
        <p:nvSpPr>
          <p:cNvPr id="3" name="Content Placeholder 2"/>
          <p:cNvSpPr>
            <a:spLocks noGrp="1"/>
          </p:cNvSpPr>
          <p:nvPr>
            <p:ph idx="1"/>
          </p:nvPr>
        </p:nvSpPr>
        <p:spPr>
          <a:xfrm>
            <a:off x="609600" y="1905000"/>
            <a:ext cx="8077200" cy="4221163"/>
          </a:xfrm>
        </p:spPr>
        <p:txBody>
          <a:bodyPr/>
          <a:lstStyle/>
          <a:p>
            <a:pPr marL="306000" indent="-306000" eaLnBrk="1" fontAlgn="auto" hangingPunct="1">
              <a:lnSpc>
                <a:spcPct val="80000"/>
              </a:lnSpc>
              <a:defRPr/>
            </a:pPr>
            <a:r>
              <a:rPr lang="en-US" altLang="en-US" sz="2800" dirty="0"/>
              <a:t>Coaches are responsible for inspecting all areas to be utilized in practice and competition to identify hazards. </a:t>
            </a:r>
          </a:p>
          <a:p>
            <a:pPr marL="306000" indent="-306000" eaLnBrk="1" fontAlgn="auto" hangingPunct="1">
              <a:lnSpc>
                <a:spcPct val="80000"/>
              </a:lnSpc>
              <a:defRPr/>
            </a:pPr>
            <a:r>
              <a:rPr lang="en-US" altLang="en-US" sz="2800" dirty="0"/>
              <a:t>Coaches should document their facility inspections – this can be beneficial in defending against certain lawsuits. </a:t>
            </a:r>
          </a:p>
          <a:p>
            <a:pPr marL="306000" indent="-306000" eaLnBrk="1" fontAlgn="auto" hangingPunct="1">
              <a:lnSpc>
                <a:spcPct val="80000"/>
              </a:lnSpc>
              <a:defRPr/>
            </a:pPr>
            <a:r>
              <a:rPr lang="en-US" altLang="en-US" sz="2800" dirty="0"/>
              <a:t>It is not sufficient simply to identify a hazard. You should take action by having the item corrected, posting warning signs, and/or keeping athletes/spectators away from the hazard.</a:t>
            </a:r>
          </a:p>
        </p:txBody>
      </p:sp>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609600"/>
            <a:ext cx="8305800" cy="923330"/>
          </a:xfrm>
          <a:prstGeom prst="rect">
            <a:avLst/>
          </a:prstGeom>
        </p:spPr>
        <p:txBody>
          <a:bodyPr wrap="square">
            <a:spAutoFit/>
          </a:bodyPr>
          <a:lstStyle/>
          <a:p>
            <a:pPr>
              <a:defRPr/>
            </a:pPr>
            <a:r>
              <a:rPr lang="en-US" altLang="en-US" sz="3000" i="0" cap="all" dirty="0">
                <a:solidFill>
                  <a:schemeClr val="tx2"/>
                </a:solidFill>
                <a:latin typeface="Gill Sans MT" panose="020B0502020104020203"/>
                <a:ea typeface="+mj-ea"/>
                <a:cs typeface="+mj-cs"/>
              </a:rPr>
              <a:t>F. PROVIDE SAFE PHYSICAL ENVIRONMENT </a:t>
            </a:r>
            <a:r>
              <a:rPr lang="en-US" altLang="en-US" sz="2400" i="0" cap="all" dirty="0">
                <a:solidFill>
                  <a:prstClr val="black"/>
                </a:solidFill>
                <a:latin typeface="Gill Sans MT" panose="020B0502020104020203"/>
                <a:ea typeface="+mj-ea"/>
                <a:cs typeface="+mj-cs"/>
              </a:rPr>
              <a:t>(Cont’d)</a:t>
            </a:r>
            <a:endParaRPr lang="en-US" dirty="0">
              <a:solidFill>
                <a:schemeClr val="tx2"/>
              </a:solidFill>
            </a:endParaRPr>
          </a:p>
        </p:txBody>
      </p:sp>
      <p:sp>
        <p:nvSpPr>
          <p:cNvPr id="6" name="Rectangle 3"/>
          <p:cNvSpPr>
            <a:spLocks noChangeArrowheads="1"/>
          </p:cNvSpPr>
          <p:nvPr/>
        </p:nvSpPr>
        <p:spPr bwMode="auto">
          <a:xfrm>
            <a:off x="685800" y="1676400"/>
            <a:ext cx="7696200" cy="4718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nchor="ctr">
            <a:spAutoFit/>
          </a:bodyPr>
          <a:lstStyle>
            <a:lvl1pPr indent="457200" algn="ctr">
              <a:defRPr sz="1400" i="1">
                <a:solidFill>
                  <a:schemeClr val="tx1"/>
                </a:solidFill>
                <a:latin typeface="Times New Roman" panose="02020603050405020304" pitchFamily="18" charset="0"/>
                <a:cs typeface="Arial" panose="020B0604020202020204" pitchFamily="34" charset="0"/>
              </a:defRPr>
            </a:lvl1pPr>
            <a:lvl2pPr marL="742950" indent="-285750" algn="ctr">
              <a:defRPr sz="1400" i="1">
                <a:solidFill>
                  <a:schemeClr val="tx1"/>
                </a:solidFill>
                <a:latin typeface="Times New Roman" panose="02020603050405020304" pitchFamily="18" charset="0"/>
                <a:cs typeface="Arial" panose="020B0604020202020204" pitchFamily="34" charset="0"/>
              </a:defRPr>
            </a:lvl2pPr>
            <a:lvl3pPr marL="1143000" indent="-228600" algn="ctr">
              <a:defRPr sz="1400" i="1">
                <a:solidFill>
                  <a:schemeClr val="tx1"/>
                </a:solidFill>
                <a:latin typeface="Times New Roman" panose="02020603050405020304" pitchFamily="18" charset="0"/>
                <a:cs typeface="Arial" panose="020B0604020202020204" pitchFamily="34" charset="0"/>
              </a:defRPr>
            </a:lvl3pPr>
            <a:lvl4pPr marL="1600200" indent="-228600" algn="ctr">
              <a:defRPr sz="1400" i="1">
                <a:solidFill>
                  <a:schemeClr val="tx1"/>
                </a:solidFill>
                <a:latin typeface="Times New Roman" panose="02020603050405020304" pitchFamily="18" charset="0"/>
                <a:cs typeface="Arial" panose="020B0604020202020204" pitchFamily="34" charset="0"/>
              </a:defRPr>
            </a:lvl4pPr>
            <a:lvl5pPr marL="2057400" indent="-228600" algn="ctr">
              <a:defRPr sz="1400" i="1">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9pPr>
          </a:lstStyle>
          <a:p>
            <a:pPr marL="150" indent="0" defTabSz="457200" eaLnBrk="1" fontAlgn="auto" hangingPunct="1">
              <a:lnSpc>
                <a:spcPct val="80000"/>
              </a:lnSpc>
              <a:spcBef>
                <a:spcPct val="20000"/>
              </a:spcBef>
              <a:spcAft>
                <a:spcPts val="600"/>
              </a:spcAft>
              <a:buClr>
                <a:srgbClr val="4590B8"/>
              </a:buClr>
              <a:buSzPct val="92000"/>
              <a:defRPr/>
            </a:pPr>
            <a:r>
              <a:rPr lang="en-US" sz="2800" i="0" dirty="0">
                <a:solidFill>
                  <a:schemeClr val="tx2"/>
                </a:solidFill>
                <a:latin typeface="+mn-lt"/>
              </a:rPr>
              <a:t>INCLEMENT WEATHER</a:t>
            </a:r>
          </a:p>
          <a:p>
            <a:pPr marL="457350" indent="-457200" algn="l" defTabSz="457200" eaLnBrk="1" fontAlgn="auto" hangingPunct="1">
              <a:lnSpc>
                <a:spcPct val="80000"/>
              </a:lnSpc>
              <a:spcBef>
                <a:spcPct val="20000"/>
              </a:spcBef>
              <a:spcAft>
                <a:spcPts val="600"/>
              </a:spcAft>
              <a:buClr>
                <a:srgbClr val="4590B8"/>
              </a:buClr>
              <a:buSzPct val="92000"/>
              <a:buFont typeface="Wingdings" panose="05000000000000000000" pitchFamily="2" charset="2"/>
              <a:buChar char="§"/>
              <a:defRPr/>
            </a:pPr>
            <a:r>
              <a:rPr lang="en-US" sz="2800" i="0" dirty="0">
                <a:solidFill>
                  <a:schemeClr val="tx2"/>
                </a:solidFill>
                <a:latin typeface="+mn-lt"/>
              </a:rPr>
              <a:t>Monitoring weather conditions is the responsibility of the Game Officials, Coaches, Association and League Commissioners.</a:t>
            </a:r>
          </a:p>
          <a:p>
            <a:pPr marL="457350" indent="-457200" algn="l" defTabSz="457200" eaLnBrk="1" fontAlgn="auto" hangingPunct="1">
              <a:lnSpc>
                <a:spcPct val="80000"/>
              </a:lnSpc>
              <a:spcBef>
                <a:spcPct val="20000"/>
              </a:spcBef>
              <a:spcAft>
                <a:spcPts val="600"/>
              </a:spcAft>
              <a:buClr>
                <a:srgbClr val="4590B8"/>
              </a:buClr>
              <a:buSzPct val="92000"/>
              <a:buFont typeface="Wingdings" panose="05000000000000000000" pitchFamily="2" charset="2"/>
              <a:buChar char="§"/>
              <a:defRPr/>
            </a:pPr>
            <a:r>
              <a:rPr lang="en-US" sz="2800" i="0" dirty="0">
                <a:solidFill>
                  <a:schemeClr val="tx2"/>
                </a:solidFill>
                <a:latin typeface="+mn-lt"/>
              </a:rPr>
              <a:t>Prior to a game, Coaches and Officials should discuss the procedures they will follow in case of inclement weather.</a:t>
            </a:r>
          </a:p>
          <a:p>
            <a:pPr marL="457350" indent="-457200" algn="l" defTabSz="457200" eaLnBrk="1" fontAlgn="auto" hangingPunct="1">
              <a:lnSpc>
                <a:spcPct val="80000"/>
              </a:lnSpc>
              <a:spcBef>
                <a:spcPct val="20000"/>
              </a:spcBef>
              <a:spcAft>
                <a:spcPts val="600"/>
              </a:spcAft>
              <a:buClr>
                <a:srgbClr val="4590B8"/>
              </a:buClr>
              <a:buSzPct val="92000"/>
              <a:buFont typeface="Wingdings" panose="05000000000000000000" pitchFamily="2" charset="2"/>
              <a:buChar char="§"/>
              <a:defRPr/>
            </a:pPr>
            <a:r>
              <a:rPr lang="en-US" sz="2800" i="0" dirty="0">
                <a:solidFill>
                  <a:schemeClr val="tx2"/>
                </a:solidFill>
                <a:latin typeface="+mn-lt"/>
              </a:rPr>
              <a:t>If lightning is within 5 miles, (i.e. 30 seconds or less between lightning and thunder), the game should be suspended and shelter sought. Games should not be restarted for at least 30 min. after last roll of thunder is heard.</a:t>
            </a:r>
          </a:p>
        </p:txBody>
      </p:sp>
    </p:spTree>
    <p:extLst>
      <p:ext uri="{BB962C8B-B14F-4D97-AF65-F5344CB8AC3E}">
        <p14:creationId xmlns:p14="http://schemas.microsoft.com/office/powerpoint/2010/main" xmlns="" val="1730267457"/>
      </p:ext>
    </p:extLst>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3200" dirty="0"/>
              <a:t>Risk management Handbook</a:t>
            </a:r>
            <a:r>
              <a:rPr lang="en-US" dirty="0"/>
              <a:t/>
            </a:r>
            <a:br>
              <a:rPr lang="en-US" dirty="0"/>
            </a:br>
            <a:r>
              <a:rPr lang="en-US" altLang="en-US" dirty="0"/>
              <a:t>G. Match Athletes Accordingly</a:t>
            </a:r>
            <a:endParaRPr lang="en-US" dirty="0"/>
          </a:p>
        </p:txBody>
      </p:sp>
      <p:sp>
        <p:nvSpPr>
          <p:cNvPr id="3" name="Content Placeholder 2"/>
          <p:cNvSpPr>
            <a:spLocks noGrp="1"/>
          </p:cNvSpPr>
          <p:nvPr>
            <p:ph idx="1"/>
          </p:nvPr>
        </p:nvSpPr>
        <p:spPr/>
        <p:txBody>
          <a:bodyPr/>
          <a:lstStyle/>
          <a:p>
            <a:pPr eaLnBrk="1" hangingPunct="1">
              <a:defRPr/>
            </a:pPr>
            <a:r>
              <a:rPr lang="en-US" altLang="en-US" sz="2600" dirty="0"/>
              <a:t>Coaches have a duty to match athletes at a similar competitive level to reduce the risk of injury and avoid unfair competitive advantage. </a:t>
            </a:r>
          </a:p>
          <a:p>
            <a:pPr eaLnBrk="1" hangingPunct="1">
              <a:defRPr/>
            </a:pPr>
            <a:r>
              <a:rPr lang="en-US" altLang="en-US" sz="2600" dirty="0"/>
              <a:t>Skill, experience, height, weight, age, injuries, maturity, mental state and gender ALL must be considered when matching participants.</a:t>
            </a:r>
          </a:p>
          <a:p>
            <a:pPr eaLnBrk="1" hangingPunct="1">
              <a:defRPr/>
            </a:pPr>
            <a:r>
              <a:rPr lang="en-US" sz="2600" dirty="0"/>
              <a:t>Numerous court cases have arisen out of the failure of a sports organization to appropriately match the size, age and skill of athletes. </a:t>
            </a:r>
            <a:endParaRPr lang="en-US" altLang="en-US" sz="2600" dirty="0"/>
          </a:p>
        </p:txBody>
      </p:sp>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3200" dirty="0"/>
              <a:t>Risk management Handbook</a:t>
            </a:r>
            <a:r>
              <a:rPr lang="en-US" dirty="0"/>
              <a:t/>
            </a:r>
            <a:br>
              <a:rPr lang="en-US" dirty="0"/>
            </a:br>
            <a:r>
              <a:rPr lang="en-US" altLang="en-US" dirty="0"/>
              <a:t>H. Warn of Inherent dangers</a:t>
            </a:r>
            <a:endParaRPr lang="en-US" dirty="0"/>
          </a:p>
        </p:txBody>
      </p:sp>
      <p:sp>
        <p:nvSpPr>
          <p:cNvPr id="3" name="Content Placeholder 2"/>
          <p:cNvSpPr>
            <a:spLocks noGrp="1"/>
          </p:cNvSpPr>
          <p:nvPr>
            <p:ph idx="1"/>
          </p:nvPr>
        </p:nvSpPr>
        <p:spPr/>
        <p:txBody>
          <a:bodyPr/>
          <a:lstStyle/>
          <a:p>
            <a:pPr eaLnBrk="1" hangingPunct="1">
              <a:defRPr/>
            </a:pPr>
            <a:r>
              <a:rPr lang="en-US" sz="2400" dirty="0"/>
              <a:t>Failure to advise and inform athletes and parents of the risks of participation is a prevalent allegation in sports injury litigation. </a:t>
            </a:r>
          </a:p>
          <a:p>
            <a:pPr eaLnBrk="1" hangingPunct="1">
              <a:defRPr/>
            </a:pPr>
            <a:r>
              <a:rPr lang="en-US" altLang="en-US" sz="2400" dirty="0"/>
              <a:t>Consider an Orientation Meeting to discuss:</a:t>
            </a:r>
            <a:endParaRPr lang="en-US" sz="2400" dirty="0"/>
          </a:p>
          <a:p>
            <a:pPr marL="629850" lvl="1" indent="-306000" eaLnBrk="1" fontAlgn="auto" hangingPunct="1">
              <a:defRPr/>
            </a:pPr>
            <a:r>
              <a:rPr lang="en-US" altLang="en-US" sz="2200" dirty="0"/>
              <a:t>Risks involved with the sport and what injuries may occur</a:t>
            </a:r>
          </a:p>
          <a:p>
            <a:pPr marL="629850" lvl="1" indent="-306000" eaLnBrk="1" fontAlgn="auto" hangingPunct="1">
              <a:defRPr/>
            </a:pPr>
            <a:r>
              <a:rPr lang="en-US" altLang="en-US" sz="2200" dirty="0"/>
              <a:t>Injury prevention measures that are used at games/practices.</a:t>
            </a:r>
          </a:p>
          <a:p>
            <a:pPr marL="629850" lvl="1" indent="-306000" eaLnBrk="1" fontAlgn="auto" hangingPunct="1">
              <a:defRPr/>
            </a:pPr>
            <a:r>
              <a:rPr lang="en-US" altLang="en-US" sz="2200" dirty="0"/>
              <a:t>Importance of using, inspecting and maintaining proper equipment</a:t>
            </a:r>
          </a:p>
          <a:p>
            <a:pPr marL="629850" lvl="1" indent="-306000" eaLnBrk="1" fontAlgn="auto" hangingPunct="1">
              <a:defRPr/>
            </a:pPr>
            <a:r>
              <a:rPr lang="en-US" altLang="en-US" sz="2200" dirty="0"/>
              <a:t>Emergency procedures that will be used</a:t>
            </a:r>
          </a:p>
        </p:txBody>
      </p:sp>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3200" dirty="0"/>
              <a:t>Risk management Handbook</a:t>
            </a:r>
            <a:r>
              <a:rPr lang="en-US" dirty="0"/>
              <a:t/>
            </a:r>
            <a:br>
              <a:rPr lang="en-US" dirty="0"/>
            </a:br>
            <a:r>
              <a:rPr lang="en-US" altLang="en-US" dirty="0"/>
              <a:t>I. INITIATE MEDICAL RESPONSE</a:t>
            </a:r>
            <a:endParaRPr lang="en-US" dirty="0"/>
          </a:p>
        </p:txBody>
      </p:sp>
      <p:sp>
        <p:nvSpPr>
          <p:cNvPr id="72707" name="Content Placeholder 2"/>
          <p:cNvSpPr>
            <a:spLocks noGrp="1"/>
          </p:cNvSpPr>
          <p:nvPr>
            <p:ph idx="1"/>
          </p:nvPr>
        </p:nvSpPr>
        <p:spPr/>
        <p:txBody>
          <a:bodyPr>
            <a:normAutofit lnSpcReduction="10000"/>
          </a:bodyPr>
          <a:lstStyle/>
          <a:p>
            <a:pPr eaLnBrk="1" hangingPunct="1"/>
            <a:r>
              <a:rPr lang="en-US" altLang="en-US" sz="2600" dirty="0"/>
              <a:t>At ALL practices &amp; games/competitions there MUST be: </a:t>
            </a:r>
          </a:p>
          <a:p>
            <a:pPr lvl="1" eaLnBrk="1" hangingPunct="1"/>
            <a:r>
              <a:rPr lang="en-US" altLang="en-US" sz="2400" dirty="0"/>
              <a:t>At least one coach or medic, certified in basic first aid/CPR</a:t>
            </a:r>
          </a:p>
          <a:p>
            <a:pPr lvl="1" eaLnBrk="1" hangingPunct="1"/>
            <a:r>
              <a:rPr lang="en-US" altLang="en-US" sz="2400" dirty="0"/>
              <a:t>First Aid Kit </a:t>
            </a:r>
            <a:r>
              <a:rPr lang="en-US" altLang="en-US" sz="2000" dirty="0"/>
              <a:t>(see Risk Management Handbook for content suggestions)</a:t>
            </a:r>
          </a:p>
          <a:p>
            <a:pPr lvl="1" eaLnBrk="1" hangingPunct="1"/>
            <a:r>
              <a:rPr lang="en-US" altLang="en-US" sz="2400" dirty="0"/>
              <a:t>Team Book so medical and contact information is readily available</a:t>
            </a:r>
            <a:endParaRPr lang="en-US" altLang="en-US" sz="2800" dirty="0"/>
          </a:p>
          <a:p>
            <a:pPr eaLnBrk="1" hangingPunct="1"/>
            <a:r>
              <a:rPr lang="en-US" altLang="en-US" sz="2600" dirty="0"/>
              <a:t>Purpose of First Aid it to stabilize the situation to prevent it from worsening until a doctor can provide further treatment – do not exceed the scope of your training!</a:t>
            </a:r>
          </a:p>
        </p:txBody>
      </p:sp>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4294967295"/>
          </p:nvPr>
        </p:nvSpPr>
        <p:spPr>
          <a:xfrm>
            <a:off x="0" y="1219200"/>
            <a:ext cx="7924800" cy="5334000"/>
          </a:xfrm>
        </p:spPr>
        <p:txBody>
          <a:bodyPr/>
          <a:lstStyle/>
          <a:p>
            <a:pPr marL="0" indent="0" algn="ctr" eaLnBrk="1" fontAlgn="auto" hangingPunct="1">
              <a:buFont typeface="Wingdings 2" panose="05020102010507070707" pitchFamily="18" charset="2"/>
              <a:buNone/>
              <a:defRPr/>
            </a:pPr>
            <a:r>
              <a:rPr lang="en-US" altLang="en-US" sz="2800" b="1" dirty="0"/>
              <a:t>Basic Duties of First Aid</a:t>
            </a:r>
            <a:endParaRPr lang="en-US" altLang="en-US" sz="1600" b="1" u="sng" dirty="0"/>
          </a:p>
          <a:p>
            <a:pPr marL="306000" indent="-306000" eaLnBrk="1" fontAlgn="auto" hangingPunct="1">
              <a:defRPr/>
            </a:pPr>
            <a:r>
              <a:rPr lang="en-US" altLang="en-US" sz="2800" dirty="0"/>
              <a:t>Check the scene for safety</a:t>
            </a:r>
          </a:p>
          <a:p>
            <a:pPr marL="306000" indent="-306000" eaLnBrk="1" fontAlgn="auto" hangingPunct="1">
              <a:defRPr/>
            </a:pPr>
            <a:r>
              <a:rPr lang="en-US" altLang="en-US" sz="2800" dirty="0"/>
              <a:t>Check the injured athlete and protect from further harm, following universal precautions when appropriate </a:t>
            </a:r>
            <a:r>
              <a:rPr lang="en-US" altLang="en-US" sz="2400" dirty="0"/>
              <a:t>(e.g. latex gloves; all bleeding must be stopped before returning to practice/game; properly dispose of all materials.)</a:t>
            </a:r>
          </a:p>
          <a:p>
            <a:pPr marL="306000" indent="-306000" eaLnBrk="1" fontAlgn="auto" hangingPunct="1">
              <a:defRPr/>
            </a:pPr>
            <a:r>
              <a:rPr lang="en-US" altLang="en-US" sz="2800" dirty="0"/>
              <a:t>DO NOT MOVE THE ATHLETE</a:t>
            </a:r>
          </a:p>
          <a:p>
            <a:pPr marL="306000" indent="-306000" eaLnBrk="1" fontAlgn="auto" hangingPunct="1">
              <a:defRPr/>
            </a:pPr>
            <a:r>
              <a:rPr lang="en-US" altLang="en-US" sz="2800" dirty="0"/>
              <a:t>Activate your “Emergency Medical Plan” </a:t>
            </a:r>
          </a:p>
          <a:p>
            <a:pPr marL="306000" indent="-306000" eaLnBrk="1" fontAlgn="auto" hangingPunct="1">
              <a:defRPr/>
            </a:pPr>
            <a:r>
              <a:rPr lang="en-US" altLang="en-US" sz="2800" dirty="0"/>
              <a:t>Care for the injured athlete until EMS arrives</a:t>
            </a:r>
          </a:p>
        </p:txBody>
      </p:sp>
      <p:sp>
        <p:nvSpPr>
          <p:cNvPr id="2" name="Title 1"/>
          <p:cNvSpPr>
            <a:spLocks noGrp="1"/>
          </p:cNvSpPr>
          <p:nvPr>
            <p:ph type="title" idx="4294967295"/>
          </p:nvPr>
        </p:nvSpPr>
        <p:spPr>
          <a:xfrm>
            <a:off x="0" y="533400"/>
            <a:ext cx="8229600" cy="609600"/>
          </a:xfrm>
        </p:spPr>
        <p:txBody>
          <a:bodyPr/>
          <a:lstStyle/>
          <a:p>
            <a:pPr>
              <a:defRPr/>
            </a:pPr>
            <a:r>
              <a:rPr lang="en-US" altLang="en-US" sz="3200" dirty="0">
                <a:solidFill>
                  <a:schemeClr val="tx1"/>
                </a:solidFill>
              </a:rPr>
              <a:t>I. INITIATE MEDICAL RESPONSE </a:t>
            </a:r>
            <a:r>
              <a:rPr lang="en-US" altLang="en-US" sz="2400" dirty="0">
                <a:solidFill>
                  <a:schemeClr val="tx1"/>
                </a:solidFill>
              </a:rPr>
              <a:t>(Cont’d)</a:t>
            </a:r>
            <a:endParaRPr lang="en-US" sz="2400" dirty="0"/>
          </a:p>
        </p:txBody>
      </p:sp>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33400"/>
            <a:ext cx="8229600" cy="609600"/>
          </a:xfrm>
        </p:spPr>
        <p:txBody>
          <a:bodyPr/>
          <a:lstStyle/>
          <a:p>
            <a:pPr>
              <a:defRPr/>
            </a:pPr>
            <a:r>
              <a:rPr lang="en-US" altLang="en-US" sz="3200" dirty="0">
                <a:solidFill>
                  <a:schemeClr val="tx1"/>
                </a:solidFill>
              </a:rPr>
              <a:t>I. INITIATE MEDICAL RESPONSE </a:t>
            </a:r>
            <a:r>
              <a:rPr lang="en-US" altLang="en-US" sz="2400" dirty="0">
                <a:solidFill>
                  <a:schemeClr val="tx1"/>
                </a:solidFill>
              </a:rPr>
              <a:t>(Cont’d)</a:t>
            </a:r>
            <a:endParaRPr lang="en-US" sz="2400" dirty="0"/>
          </a:p>
        </p:txBody>
      </p:sp>
      <p:sp>
        <p:nvSpPr>
          <p:cNvPr id="3" name="Text Placeholder 2"/>
          <p:cNvSpPr>
            <a:spLocks noGrp="1"/>
          </p:cNvSpPr>
          <p:nvPr>
            <p:ph type="body" sz="half" idx="4294967295"/>
          </p:nvPr>
        </p:nvSpPr>
        <p:spPr>
          <a:xfrm>
            <a:off x="0" y="1295400"/>
            <a:ext cx="7924800" cy="4876800"/>
          </a:xfrm>
        </p:spPr>
        <p:txBody>
          <a:bodyPr/>
          <a:lstStyle/>
          <a:p>
            <a:pPr marL="0" indent="0" algn="ctr" eaLnBrk="1" hangingPunct="1">
              <a:buNone/>
            </a:pPr>
            <a:r>
              <a:rPr lang="en-US" altLang="en-US" sz="2400" b="1" dirty="0"/>
              <a:t>Emergency Medical Plan</a:t>
            </a:r>
            <a:endParaRPr lang="en-US" altLang="en-US" sz="2200" dirty="0"/>
          </a:p>
          <a:p>
            <a:pPr eaLnBrk="1" hangingPunct="1">
              <a:spcAft>
                <a:spcPts val="0"/>
              </a:spcAft>
            </a:pPr>
            <a:r>
              <a:rPr lang="en-US" altLang="en-US" sz="2200" dirty="0"/>
              <a:t>All Head coaches must create an Emergency Medical Plan</a:t>
            </a:r>
          </a:p>
          <a:p>
            <a:pPr lvl="1" eaLnBrk="1" hangingPunct="1">
              <a:spcAft>
                <a:spcPts val="0"/>
              </a:spcAft>
            </a:pPr>
            <a:r>
              <a:rPr lang="en-US" altLang="en-US" sz="2000" dirty="0"/>
              <a:t>Plan should be in writing and readily available</a:t>
            </a:r>
          </a:p>
          <a:p>
            <a:pPr lvl="1" eaLnBrk="1" hangingPunct="1"/>
            <a:r>
              <a:rPr lang="en-US" altLang="en-US" sz="2000" dirty="0"/>
              <a:t>Plan should be reviewed with staff, participants, and parents</a:t>
            </a:r>
          </a:p>
          <a:p>
            <a:pPr eaLnBrk="1" hangingPunct="1">
              <a:spcAft>
                <a:spcPts val="0"/>
              </a:spcAft>
            </a:pPr>
            <a:r>
              <a:rPr lang="en-US" altLang="en-US" sz="2200" dirty="0"/>
              <a:t>Plan should include who will:</a:t>
            </a:r>
          </a:p>
          <a:p>
            <a:pPr lvl="1" eaLnBrk="1" hangingPunct="1">
              <a:spcAft>
                <a:spcPts val="0"/>
              </a:spcAft>
            </a:pPr>
            <a:r>
              <a:rPr lang="en-US" altLang="en-US" sz="2000" dirty="0"/>
              <a:t>Attend to the injured athlete</a:t>
            </a:r>
          </a:p>
          <a:p>
            <a:pPr lvl="1" eaLnBrk="1" hangingPunct="1">
              <a:spcAft>
                <a:spcPts val="0"/>
              </a:spcAft>
            </a:pPr>
            <a:r>
              <a:rPr lang="en-US" altLang="en-US" sz="2000" dirty="0"/>
              <a:t>Supervise other participants </a:t>
            </a:r>
          </a:p>
          <a:p>
            <a:pPr lvl="1" eaLnBrk="1" hangingPunct="1">
              <a:spcAft>
                <a:spcPts val="0"/>
              </a:spcAft>
            </a:pPr>
            <a:r>
              <a:rPr lang="en-US" altLang="en-US" sz="2000" dirty="0"/>
              <a:t>Call 9-1-1</a:t>
            </a:r>
          </a:p>
          <a:p>
            <a:pPr lvl="1" eaLnBrk="1" hangingPunct="1">
              <a:spcAft>
                <a:spcPts val="0"/>
              </a:spcAft>
            </a:pPr>
            <a:r>
              <a:rPr lang="en-US" altLang="en-US" sz="2000" dirty="0"/>
              <a:t>Retrieve Medical/Contact Information from the Team Book </a:t>
            </a:r>
          </a:p>
          <a:p>
            <a:pPr lvl="1" eaLnBrk="1" hangingPunct="1">
              <a:spcAft>
                <a:spcPts val="0"/>
              </a:spcAft>
            </a:pPr>
            <a:r>
              <a:rPr lang="en-US" altLang="en-US" sz="2000" dirty="0"/>
              <a:t>Notify the parents if they are not present</a:t>
            </a:r>
          </a:p>
          <a:p>
            <a:pPr lvl="1" eaLnBrk="1" hangingPunct="1">
              <a:spcAft>
                <a:spcPts val="0"/>
              </a:spcAft>
            </a:pPr>
            <a:r>
              <a:rPr lang="en-US" altLang="en-US" sz="2000" dirty="0"/>
              <a:t>Document the incident</a:t>
            </a:r>
          </a:p>
          <a:p>
            <a:pPr lvl="1" eaLnBrk="1" hangingPunct="1">
              <a:spcAft>
                <a:spcPts val="0"/>
              </a:spcAft>
            </a:pPr>
            <a:r>
              <a:rPr lang="en-US" altLang="en-US" sz="2000" dirty="0"/>
              <a:t>Etc. (see Risk Management Handbook)</a:t>
            </a:r>
          </a:p>
        </p:txBody>
      </p:sp>
    </p:spTree>
    <p:extLst>
      <p:ext uri="{BB962C8B-B14F-4D97-AF65-F5344CB8AC3E}">
        <p14:creationId xmlns:p14="http://schemas.microsoft.com/office/powerpoint/2010/main" xmlns="" val="218400892"/>
      </p:ext>
    </p:extLst>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Content Placeholder 4"/>
          <p:cNvSpPr>
            <a:spLocks noGrp="1"/>
          </p:cNvSpPr>
          <p:nvPr>
            <p:ph sz="half" idx="4294967295"/>
          </p:nvPr>
        </p:nvSpPr>
        <p:spPr>
          <a:xfrm>
            <a:off x="0" y="1606550"/>
            <a:ext cx="6502400" cy="685800"/>
          </a:xfrm>
        </p:spPr>
        <p:txBody>
          <a:bodyPr>
            <a:normAutofit fontScale="85000" lnSpcReduction="10000"/>
          </a:bodyPr>
          <a:lstStyle/>
          <a:p>
            <a:pPr marL="0" indent="0" algn="ctr" eaLnBrk="1" hangingPunct="1">
              <a:buNone/>
            </a:pPr>
            <a:r>
              <a:rPr lang="en-US" altLang="en-US" i="1" dirty="0"/>
              <a:t>Can be avoided by c</a:t>
            </a:r>
            <a:r>
              <a:rPr lang="en-US" altLang="en-US" sz="1800" i="1" dirty="0"/>
              <a:t>anceling practice in extreme weather (high temperature and/or high humidity) and taking frequent water breaks!!</a:t>
            </a:r>
          </a:p>
        </p:txBody>
      </p:sp>
      <p:sp>
        <p:nvSpPr>
          <p:cNvPr id="74755" name="Text Placeholder 3"/>
          <p:cNvSpPr>
            <a:spLocks noGrp="1"/>
          </p:cNvSpPr>
          <p:nvPr>
            <p:ph type="body" sz="half" idx="4294967295"/>
          </p:nvPr>
        </p:nvSpPr>
        <p:spPr>
          <a:xfrm>
            <a:off x="0" y="2392363"/>
            <a:ext cx="4227513" cy="3810000"/>
          </a:xfrm>
        </p:spPr>
        <p:txBody>
          <a:bodyPr>
            <a:noAutofit/>
          </a:bodyPr>
          <a:lstStyle/>
          <a:p>
            <a:pPr marL="0" indent="0" eaLnBrk="1" hangingPunct="1">
              <a:buNone/>
            </a:pPr>
            <a:r>
              <a:rPr lang="en-US" altLang="en-US" sz="1800" dirty="0"/>
              <a:t>Three categories of increasing severity:</a:t>
            </a:r>
          </a:p>
          <a:p>
            <a:pPr eaLnBrk="1" hangingPunct="1"/>
            <a:r>
              <a:rPr lang="en-US" altLang="en-US" sz="1800" dirty="0"/>
              <a:t>Heat cramps – profuse sweating, fatigue, thirst, muscle </a:t>
            </a:r>
            <a:r>
              <a:rPr lang="en-US" altLang="en-US" sz="1800" dirty="0" smtClean="0"/>
              <a:t>cramps</a:t>
            </a:r>
          </a:p>
          <a:p>
            <a:pPr eaLnBrk="1" hangingPunct="1"/>
            <a:r>
              <a:rPr lang="en-US" altLang="en-US" sz="1800" dirty="0" smtClean="0"/>
              <a:t>Heat </a:t>
            </a:r>
            <a:r>
              <a:rPr lang="en-US" altLang="en-US" sz="1800" dirty="0"/>
              <a:t>exhaustion – headache, dizziness, weakness/light-headedness, cool/moist skin, nausea/vomiting; dark urine</a:t>
            </a:r>
          </a:p>
          <a:p>
            <a:pPr eaLnBrk="1" hangingPunct="1">
              <a:spcAft>
                <a:spcPts val="0"/>
              </a:spcAft>
            </a:pPr>
            <a:r>
              <a:rPr lang="en-US" altLang="en-US" sz="1800" dirty="0"/>
              <a:t>Heatstroke – fever; irrational behavior; extreme confusion; dry, hot, red skin; rapid, weak pulse, seizures; unconsciousness</a:t>
            </a:r>
          </a:p>
        </p:txBody>
      </p:sp>
      <p:sp>
        <p:nvSpPr>
          <p:cNvPr id="3" name="Title 2"/>
          <p:cNvSpPr>
            <a:spLocks noGrp="1"/>
          </p:cNvSpPr>
          <p:nvPr>
            <p:ph type="title" idx="4294967295"/>
          </p:nvPr>
        </p:nvSpPr>
        <p:spPr>
          <a:xfrm>
            <a:off x="0" y="550863"/>
            <a:ext cx="8229600" cy="515937"/>
          </a:xfrm>
        </p:spPr>
        <p:txBody>
          <a:bodyPr>
            <a:noAutofit/>
          </a:bodyPr>
          <a:lstStyle/>
          <a:p>
            <a:pPr eaLnBrk="1" hangingPunct="1">
              <a:defRPr/>
            </a:pPr>
            <a:r>
              <a:rPr lang="en-US" sz="3200" dirty="0">
                <a:solidFill>
                  <a:schemeClr val="tx1"/>
                </a:solidFill>
              </a:rPr>
              <a:t>I. Initiate Medical Response </a:t>
            </a:r>
            <a:r>
              <a:rPr lang="en-US" altLang="en-US" sz="2400" dirty="0">
                <a:solidFill>
                  <a:schemeClr val="tx1"/>
                </a:solidFill>
              </a:rPr>
              <a:t>(Cont’d)</a:t>
            </a:r>
            <a:endParaRPr lang="en-US" sz="2400" dirty="0">
              <a:solidFill>
                <a:schemeClr val="tx1"/>
              </a:solidFill>
            </a:endParaRPr>
          </a:p>
        </p:txBody>
      </p:sp>
      <p:graphicFrame>
        <p:nvGraphicFramePr>
          <p:cNvPr id="74757" name="Object 4"/>
          <p:cNvGraphicFramePr>
            <a:graphicFrameLocks noChangeAspect="1"/>
          </p:cNvGraphicFramePr>
          <p:nvPr>
            <p:extLst>
              <p:ext uri="{D42A27DB-BD31-4B8C-83A1-F6EECF244321}">
                <p14:modId xmlns:p14="http://schemas.microsoft.com/office/powerpoint/2010/main" xmlns="" val="1585765898"/>
              </p:ext>
            </p:extLst>
          </p:nvPr>
        </p:nvGraphicFramePr>
        <p:xfrm>
          <a:off x="7848600" y="609600"/>
          <a:ext cx="716953" cy="1782762"/>
        </p:xfrm>
        <a:graphic>
          <a:graphicData uri="http://schemas.openxmlformats.org/presentationml/2006/ole">
            <p:oleObj spid="_x0000_s74787" name="Clip" r:id="rId3" imgW="443484" imgH="1100023" progId="">
              <p:embed/>
            </p:oleObj>
          </a:graphicData>
        </a:graphic>
      </p:graphicFrame>
      <p:sp>
        <p:nvSpPr>
          <p:cNvPr id="2" name="TextBox 1"/>
          <p:cNvSpPr txBox="1"/>
          <p:nvPr/>
        </p:nvSpPr>
        <p:spPr>
          <a:xfrm>
            <a:off x="457200" y="1085850"/>
            <a:ext cx="8221663" cy="523875"/>
          </a:xfrm>
          <a:prstGeom prst="rect">
            <a:avLst/>
          </a:prstGeom>
          <a:noFill/>
        </p:spPr>
        <p:txBody>
          <a:bodyPr>
            <a:spAutoFit/>
          </a:bodyPr>
          <a:lstStyle/>
          <a:p>
            <a:pPr algn="ctr">
              <a:defRPr/>
            </a:pPr>
            <a:r>
              <a:rPr lang="en-US" sz="2800" i="0" dirty="0">
                <a:solidFill>
                  <a:schemeClr val="tx2"/>
                </a:solidFill>
                <a:latin typeface="+mn-lt"/>
                <a:cs typeface="+mn-cs"/>
              </a:rPr>
              <a:t>Heat-Related Emergencies</a:t>
            </a:r>
          </a:p>
        </p:txBody>
      </p:sp>
      <p:sp>
        <p:nvSpPr>
          <p:cNvPr id="8" name="Text Placeholder 3"/>
          <p:cNvSpPr txBox="1">
            <a:spLocks/>
          </p:cNvSpPr>
          <p:nvPr/>
        </p:nvSpPr>
        <p:spPr bwMode="auto">
          <a:xfrm>
            <a:off x="4555840" y="2292853"/>
            <a:ext cx="4001490" cy="4224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0480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eaLnBrk="1" hangingPunct="1">
              <a:buFont typeface="Wingdings 2" panose="05020102010507070707" pitchFamily="18" charset="2"/>
              <a:buNone/>
            </a:pPr>
            <a:r>
              <a:rPr lang="en-US" altLang="en-US" sz="1800" i="0" dirty="0">
                <a:solidFill>
                  <a:schemeClr val="tx1"/>
                </a:solidFill>
              </a:rPr>
              <a:t>Treatment:</a:t>
            </a:r>
          </a:p>
          <a:p>
            <a:pPr eaLnBrk="1" hangingPunct="1">
              <a:spcBef>
                <a:spcPts val="0"/>
              </a:spcBef>
              <a:spcAft>
                <a:spcPts val="0"/>
              </a:spcAft>
            </a:pPr>
            <a:r>
              <a:rPr lang="en-US" altLang="en-US" sz="1800" i="0" dirty="0">
                <a:solidFill>
                  <a:schemeClr val="tx1"/>
                </a:solidFill>
              </a:rPr>
              <a:t>Move athlete to a cool place.</a:t>
            </a:r>
          </a:p>
          <a:p>
            <a:pPr eaLnBrk="1" hangingPunct="1">
              <a:spcBef>
                <a:spcPts val="0"/>
              </a:spcBef>
              <a:spcAft>
                <a:spcPts val="0"/>
              </a:spcAft>
            </a:pPr>
            <a:r>
              <a:rPr lang="en-US" altLang="en-US" sz="1800" i="0" dirty="0">
                <a:solidFill>
                  <a:schemeClr val="tx1"/>
                </a:solidFill>
              </a:rPr>
              <a:t>Loosen tight clothing and remove perspiration-soaked clothing.</a:t>
            </a:r>
          </a:p>
          <a:p>
            <a:pPr eaLnBrk="1" hangingPunct="1">
              <a:spcBef>
                <a:spcPts val="0"/>
              </a:spcBef>
            </a:pPr>
            <a:r>
              <a:rPr lang="en-US" altLang="en-US" sz="1800" i="0" dirty="0">
                <a:solidFill>
                  <a:schemeClr val="tx1"/>
                </a:solidFill>
              </a:rPr>
              <a:t>Fan athlete and give cool water to drink.</a:t>
            </a:r>
          </a:p>
          <a:p>
            <a:pPr marL="0" indent="0" eaLnBrk="1" hangingPunct="1">
              <a:spcBef>
                <a:spcPts val="0"/>
              </a:spcBef>
              <a:spcAft>
                <a:spcPts val="0"/>
              </a:spcAft>
              <a:buNone/>
            </a:pPr>
            <a:r>
              <a:rPr lang="en-US" altLang="en-US" sz="1800" i="0" dirty="0">
                <a:solidFill>
                  <a:schemeClr val="tx1"/>
                </a:solidFill>
              </a:rPr>
              <a:t>If the athlete refuses water, vomits, or starts to lose consciousness:</a:t>
            </a:r>
          </a:p>
          <a:p>
            <a:pPr eaLnBrk="1" hangingPunct="1">
              <a:spcBef>
                <a:spcPts val="0"/>
              </a:spcBef>
              <a:spcAft>
                <a:spcPts val="0"/>
              </a:spcAft>
            </a:pPr>
            <a:r>
              <a:rPr lang="en-US" altLang="en-US" sz="1800" i="0" dirty="0">
                <a:solidFill>
                  <a:schemeClr val="tx1"/>
                </a:solidFill>
              </a:rPr>
              <a:t>Follow emergency plan</a:t>
            </a:r>
          </a:p>
          <a:p>
            <a:pPr eaLnBrk="1" hangingPunct="1">
              <a:spcBef>
                <a:spcPts val="0"/>
              </a:spcBef>
              <a:spcAft>
                <a:spcPts val="0"/>
              </a:spcAft>
            </a:pPr>
            <a:r>
              <a:rPr lang="en-US" altLang="en-US" sz="1800" i="0" dirty="0">
                <a:solidFill>
                  <a:schemeClr val="tx1"/>
                </a:solidFill>
              </a:rPr>
              <a:t>Place athlete on his or her side</a:t>
            </a:r>
          </a:p>
          <a:p>
            <a:pPr eaLnBrk="1" hangingPunct="1">
              <a:spcBef>
                <a:spcPts val="0"/>
              </a:spcBef>
              <a:spcAft>
                <a:spcPts val="0"/>
              </a:spcAft>
            </a:pPr>
            <a:r>
              <a:rPr lang="en-US" altLang="en-US" sz="1800" i="0" dirty="0">
                <a:solidFill>
                  <a:schemeClr val="tx1"/>
                </a:solidFill>
              </a:rPr>
              <a:t>Hose with cold water</a:t>
            </a:r>
          </a:p>
          <a:p>
            <a:pPr eaLnBrk="1" hangingPunct="1">
              <a:spcBef>
                <a:spcPts val="0"/>
              </a:spcBef>
              <a:spcAft>
                <a:spcPts val="0"/>
              </a:spcAft>
            </a:pPr>
            <a:r>
              <a:rPr lang="en-US" altLang="en-US" sz="1800" i="0" dirty="0">
                <a:solidFill>
                  <a:schemeClr val="tx1"/>
                </a:solidFill>
              </a:rPr>
              <a:t>Continue to cool with ice packs on wrists, ankles, groin, neck and armpits</a:t>
            </a:r>
          </a:p>
        </p:txBody>
      </p:sp>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Title 1"/>
          <p:cNvSpPr>
            <a:spLocks noGrp="1"/>
          </p:cNvSpPr>
          <p:nvPr>
            <p:ph type="title" idx="4294967295"/>
          </p:nvPr>
        </p:nvSpPr>
        <p:spPr>
          <a:xfrm>
            <a:off x="0" y="473075"/>
            <a:ext cx="8458200" cy="609600"/>
          </a:xfrm>
        </p:spPr>
        <p:txBody>
          <a:bodyPr/>
          <a:lstStyle/>
          <a:p>
            <a:pPr eaLnBrk="1" fontAlgn="auto" hangingPunct="1">
              <a:spcAft>
                <a:spcPts val="0"/>
              </a:spcAft>
              <a:defRPr/>
            </a:pPr>
            <a:r>
              <a:rPr lang="en-US" altLang="en-US" sz="2400" b="1" dirty="0">
                <a:solidFill>
                  <a:srgbClr val="FF0000"/>
                </a:solidFill>
                <a:latin typeface="Rockwell" panose="02060603020205020403" pitchFamily="18" charset="0"/>
                <a:cs typeface="Times New Roman" panose="02020603050405020304" pitchFamily="18" charset="0"/>
              </a:rPr>
              <a:t>NOAA's National Weather Service Heat Index</a:t>
            </a:r>
            <a:endParaRPr lang="en-US" altLang="en-US" sz="2400" dirty="0"/>
          </a:p>
        </p:txBody>
      </p:sp>
      <p:pic>
        <p:nvPicPr>
          <p:cNvPr id="75779"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xmlns="" val="0"/>
              </a:ext>
            </a:extLst>
          </a:blip>
          <a:srcRect/>
          <a:stretch>
            <a:fillRect/>
          </a:stretch>
        </p:blipFill>
        <p:spPr>
          <a:xfrm>
            <a:off x="0" y="1082675"/>
            <a:ext cx="7202488" cy="5118100"/>
          </a:xfrm>
        </p:spPr>
      </p:pic>
      <p:sp>
        <p:nvSpPr>
          <p:cNvPr id="75780" name="Slide Number Placeholder 3"/>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i="1">
                <a:solidFill>
                  <a:schemeClr val="tx1"/>
                </a:solidFill>
                <a:latin typeface="Times New Roman" panose="02020603050405020304" pitchFamily="18" charset="0"/>
                <a:cs typeface="Arial" panose="020B0604020202020204" pitchFamily="34" charset="0"/>
              </a:defRPr>
            </a:lvl1pPr>
            <a:lvl2pPr marL="742950" indent="-285750">
              <a:defRPr sz="1400" i="1">
                <a:solidFill>
                  <a:schemeClr val="tx1"/>
                </a:solidFill>
                <a:latin typeface="Times New Roman" panose="02020603050405020304" pitchFamily="18" charset="0"/>
                <a:cs typeface="Arial" panose="020B0604020202020204" pitchFamily="34" charset="0"/>
              </a:defRPr>
            </a:lvl2pPr>
            <a:lvl3pPr marL="1143000" indent="-228600">
              <a:defRPr sz="1400" i="1">
                <a:solidFill>
                  <a:schemeClr val="tx1"/>
                </a:solidFill>
                <a:latin typeface="Times New Roman" panose="02020603050405020304" pitchFamily="18" charset="0"/>
                <a:cs typeface="Arial" panose="020B0604020202020204" pitchFamily="34" charset="0"/>
              </a:defRPr>
            </a:lvl3pPr>
            <a:lvl4pPr marL="1600200" indent="-228600">
              <a:defRPr sz="1400" i="1">
                <a:solidFill>
                  <a:schemeClr val="tx1"/>
                </a:solidFill>
                <a:latin typeface="Times New Roman" panose="02020603050405020304" pitchFamily="18" charset="0"/>
                <a:cs typeface="Arial" panose="020B0604020202020204" pitchFamily="34" charset="0"/>
              </a:defRPr>
            </a:lvl4pPr>
            <a:lvl5pPr marL="2057400" indent="-228600">
              <a:defRPr sz="1400"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9pPr>
          </a:lstStyle>
          <a:p>
            <a:pPr algn="r" eaLnBrk="1" hangingPunct="1"/>
            <a:fld id="{D7E675C2-F8D6-4999-ACA3-2C6855DC1133}" type="slidenum">
              <a:rPr lang="en-US" altLang="en-US" i="0"/>
              <a:pPr algn="r" eaLnBrk="1" hangingPunct="1"/>
              <a:t>48</a:t>
            </a:fld>
            <a:endParaRPr lang="en-US" altLang="en-US" i="0" dirty="0"/>
          </a:p>
        </p:txBody>
      </p:sp>
      <p:sp>
        <p:nvSpPr>
          <p:cNvPr id="2" name="TextBox 1"/>
          <p:cNvSpPr txBox="1"/>
          <p:nvPr/>
        </p:nvSpPr>
        <p:spPr>
          <a:xfrm>
            <a:off x="838200" y="6324600"/>
            <a:ext cx="7315200" cy="338554"/>
          </a:xfrm>
          <a:prstGeom prst="rect">
            <a:avLst/>
          </a:prstGeom>
          <a:noFill/>
        </p:spPr>
        <p:txBody>
          <a:bodyPr wrap="square" rtlCol="0">
            <a:spAutoFit/>
          </a:bodyPr>
          <a:lstStyle/>
          <a:p>
            <a:pPr algn="ctr"/>
            <a:r>
              <a:rPr lang="en-US" sz="1600" i="0" dirty="0">
                <a:latin typeface="Gill Sans MT" panose="020B0502020104020203" pitchFamily="34" charset="0"/>
                <a:hlinkClick r:id="rId3"/>
              </a:rPr>
              <a:t>http://www.nws.noaa.gov/om/heat/heat_index.shtml</a:t>
            </a:r>
            <a:endParaRPr lang="en-US" sz="1600" i="0" dirty="0">
              <a:latin typeface="Gill Sans MT" panose="020B0502020104020203" pitchFamily="34" charset="0"/>
            </a:endParaRPr>
          </a:p>
        </p:txBody>
      </p:sp>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581025"/>
            <a:ext cx="8229600" cy="515938"/>
          </a:xfrm>
        </p:spPr>
        <p:txBody>
          <a:bodyPr>
            <a:noAutofit/>
          </a:bodyPr>
          <a:lstStyle/>
          <a:p>
            <a:pPr eaLnBrk="1" hangingPunct="1">
              <a:defRPr/>
            </a:pPr>
            <a:r>
              <a:rPr lang="en-US" sz="3200" dirty="0">
                <a:solidFill>
                  <a:schemeClr val="tx1"/>
                </a:solidFill>
              </a:rPr>
              <a:t>I. Initiate Medical Response </a:t>
            </a:r>
            <a:r>
              <a:rPr lang="en-US" sz="2400" dirty="0">
                <a:solidFill>
                  <a:schemeClr val="tx1"/>
                </a:solidFill>
              </a:rPr>
              <a:t>(cont’d)</a:t>
            </a:r>
          </a:p>
        </p:txBody>
      </p:sp>
      <p:sp>
        <p:nvSpPr>
          <p:cNvPr id="2" name="TextBox 1"/>
          <p:cNvSpPr txBox="1"/>
          <p:nvPr/>
        </p:nvSpPr>
        <p:spPr>
          <a:xfrm>
            <a:off x="761999" y="973138"/>
            <a:ext cx="7696201" cy="584775"/>
          </a:xfrm>
          <a:prstGeom prst="rect">
            <a:avLst/>
          </a:prstGeom>
          <a:noFill/>
        </p:spPr>
        <p:txBody>
          <a:bodyPr wrap="square">
            <a:spAutoFit/>
          </a:bodyPr>
          <a:lstStyle/>
          <a:p>
            <a:pPr algn="ctr">
              <a:defRPr/>
            </a:pPr>
            <a:r>
              <a:rPr lang="en-US" sz="3200" i="0" dirty="0">
                <a:solidFill>
                  <a:schemeClr val="tx2"/>
                </a:solidFill>
                <a:latin typeface="+mn-lt"/>
                <a:cs typeface="+mn-cs"/>
              </a:rPr>
              <a:t>Concussions - </a:t>
            </a:r>
            <a:r>
              <a:rPr lang="en-US" sz="3200" i="0" dirty="0">
                <a:latin typeface="Gill Sans MT" panose="020B0502020104020203" pitchFamily="34" charset="0"/>
                <a:hlinkClick r:id="rId2"/>
              </a:rPr>
              <a:t>http://www.cdc.gov/headsup</a:t>
            </a:r>
            <a:r>
              <a:rPr lang="en-US" sz="3200" i="0" dirty="0">
                <a:solidFill>
                  <a:schemeClr val="accent1">
                    <a:lumMod val="60000"/>
                    <a:lumOff val="40000"/>
                  </a:schemeClr>
                </a:solidFill>
                <a:latin typeface="Gill Sans MT" panose="020B0502020104020203" pitchFamily="34" charset="0"/>
                <a:hlinkClick r:id="rId2"/>
              </a:rPr>
              <a:t>/</a:t>
            </a:r>
            <a:endParaRPr lang="en-US" sz="3200" i="0" dirty="0">
              <a:solidFill>
                <a:schemeClr val="accent1">
                  <a:lumMod val="60000"/>
                  <a:lumOff val="40000"/>
                </a:schemeClr>
              </a:solidFill>
              <a:latin typeface="Gill Sans MT" panose="020B0502020104020203" pitchFamily="34" charset="0"/>
            </a:endParaRPr>
          </a:p>
        </p:txBody>
      </p:sp>
      <p:pic>
        <p:nvPicPr>
          <p:cNvPr id="7" name="Picture 6"/>
          <p:cNvPicPr>
            <a:picLocks noChangeAspect="1"/>
          </p:cNvPicPr>
          <p:nvPr/>
        </p:nvPicPr>
        <p:blipFill rotWithShape="1">
          <a:blip r:embed="rId3" cstate="print"/>
          <a:srcRect l="4679" t="20580" r="5654" b="5087"/>
          <a:stretch/>
        </p:blipFill>
        <p:spPr>
          <a:xfrm>
            <a:off x="609600" y="1514273"/>
            <a:ext cx="7848600" cy="5343727"/>
          </a:xfrm>
          <a:prstGeom prst="rect">
            <a:avLst/>
          </a:prstGeom>
        </p:spPr>
      </p:pic>
    </p:spTree>
    <p:extLst>
      <p:ext uri="{BB962C8B-B14F-4D97-AF65-F5344CB8AC3E}">
        <p14:creationId xmlns:p14="http://schemas.microsoft.com/office/powerpoint/2010/main" xmlns="" val="4292411824"/>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200" dirty="0"/>
              <a:t>AGENDA</a:t>
            </a:r>
          </a:p>
        </p:txBody>
      </p:sp>
      <p:sp>
        <p:nvSpPr>
          <p:cNvPr id="21507" name="Content Placeholder 2"/>
          <p:cNvSpPr>
            <a:spLocks noGrp="1"/>
          </p:cNvSpPr>
          <p:nvPr>
            <p:ph sz="quarter" idx="1"/>
          </p:nvPr>
        </p:nvSpPr>
        <p:spPr/>
        <p:txBody>
          <a:bodyPr/>
          <a:lstStyle/>
          <a:p>
            <a:pPr eaLnBrk="1" hangingPunct="1">
              <a:spcBef>
                <a:spcPct val="50000"/>
              </a:spcBef>
            </a:pPr>
            <a:r>
              <a:rPr lang="en-US" altLang="en-US" sz="2200" b="1" dirty="0">
                <a:solidFill>
                  <a:schemeClr val="tx1"/>
                </a:solidFill>
              </a:rPr>
              <a:t>Unit 1: Pop Warner Overview</a:t>
            </a:r>
          </a:p>
          <a:p>
            <a:pPr eaLnBrk="1" hangingPunct="1">
              <a:spcBef>
                <a:spcPct val="50000"/>
              </a:spcBef>
            </a:pPr>
            <a:r>
              <a:rPr lang="en-US" altLang="en-US" sz="2200" b="1" dirty="0">
                <a:solidFill>
                  <a:schemeClr val="tx1"/>
                </a:solidFill>
              </a:rPr>
              <a:t>Unit 2: Your Association</a:t>
            </a:r>
          </a:p>
          <a:p>
            <a:pPr eaLnBrk="1" hangingPunct="1">
              <a:spcBef>
                <a:spcPct val="50000"/>
              </a:spcBef>
            </a:pPr>
            <a:r>
              <a:rPr lang="en-US" altLang="en-US" sz="2200" b="1" dirty="0">
                <a:solidFill>
                  <a:schemeClr val="tx1"/>
                </a:solidFill>
              </a:rPr>
              <a:t>Unit 3: Risk Management</a:t>
            </a:r>
          </a:p>
          <a:p>
            <a:pPr eaLnBrk="1" hangingPunct="1">
              <a:spcBef>
                <a:spcPct val="50000"/>
              </a:spcBef>
            </a:pPr>
            <a:r>
              <a:rPr lang="en-US" altLang="en-US" sz="2200" b="1" dirty="0">
                <a:solidFill>
                  <a:schemeClr val="tx1"/>
                </a:solidFill>
              </a:rPr>
              <a:t>Unit 4: Game Day Procedures</a:t>
            </a:r>
          </a:p>
          <a:p>
            <a:pPr eaLnBrk="1" hangingPunct="1">
              <a:spcBef>
                <a:spcPct val="50000"/>
              </a:spcBef>
            </a:pPr>
            <a:r>
              <a:rPr lang="en-US" altLang="en-US" sz="2200" b="1" dirty="0">
                <a:solidFill>
                  <a:schemeClr val="tx1"/>
                </a:solidFill>
              </a:rPr>
              <a:t>Unit 5: Keeping Youth Sports Fun</a:t>
            </a:r>
          </a:p>
          <a:p>
            <a:pPr eaLnBrk="1" hangingPunct="1">
              <a:spcBef>
                <a:spcPct val="50000"/>
              </a:spcBef>
            </a:pPr>
            <a:r>
              <a:rPr lang="en-US" altLang="en-US" sz="2200" b="1" dirty="0">
                <a:solidFill>
                  <a:schemeClr val="tx1"/>
                </a:solidFill>
              </a:rPr>
              <a:t>Closing Remarks and Questions</a:t>
            </a:r>
          </a:p>
        </p:txBody>
      </p:sp>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581025"/>
            <a:ext cx="8229600" cy="515938"/>
          </a:xfrm>
        </p:spPr>
        <p:txBody>
          <a:bodyPr>
            <a:noAutofit/>
          </a:bodyPr>
          <a:lstStyle/>
          <a:p>
            <a:pPr eaLnBrk="1" hangingPunct="1">
              <a:defRPr/>
            </a:pPr>
            <a:r>
              <a:rPr lang="en-US" sz="3200" dirty="0">
                <a:solidFill>
                  <a:schemeClr val="tx1"/>
                </a:solidFill>
              </a:rPr>
              <a:t>I. Initiate Medical Response </a:t>
            </a:r>
            <a:r>
              <a:rPr lang="en-US" sz="2400" dirty="0">
                <a:solidFill>
                  <a:schemeClr val="tx1"/>
                </a:solidFill>
              </a:rPr>
              <a:t>(cont’d)</a:t>
            </a:r>
          </a:p>
        </p:txBody>
      </p:sp>
      <p:sp>
        <p:nvSpPr>
          <p:cNvPr id="6" name="Text Placeholder 5"/>
          <p:cNvSpPr>
            <a:spLocks noGrp="1"/>
          </p:cNvSpPr>
          <p:nvPr>
            <p:ph type="body" sz="half" idx="4294967295"/>
          </p:nvPr>
        </p:nvSpPr>
        <p:spPr>
          <a:xfrm>
            <a:off x="0" y="1828800"/>
            <a:ext cx="8229600" cy="4419600"/>
          </a:xfrm>
        </p:spPr>
        <p:txBody>
          <a:bodyPr>
            <a:normAutofit fontScale="70000" lnSpcReduction="20000"/>
          </a:bodyPr>
          <a:lstStyle/>
          <a:p>
            <a:pPr marL="0" indent="0">
              <a:buNone/>
            </a:pPr>
            <a:r>
              <a:rPr lang="en-US" sz="2400" dirty="0"/>
              <a:t>How you can help decrease an athlete’s chance of getting a concussion:</a:t>
            </a:r>
          </a:p>
          <a:p>
            <a:pPr marL="0" indent="0">
              <a:spcAft>
                <a:spcPts val="0"/>
              </a:spcAft>
              <a:buNone/>
            </a:pPr>
            <a:r>
              <a:rPr lang="en-US" sz="2000" dirty="0"/>
              <a:t>Talk with athletes about the importance of reporting a concussion</a:t>
            </a:r>
          </a:p>
          <a:p>
            <a:pPr lvl="1"/>
            <a:r>
              <a:rPr lang="en-US" sz="1800" dirty="0"/>
              <a:t>Emphasize that safety comes first and you expect them to tell you and their parent(s) if they think they have a concussion. </a:t>
            </a:r>
          </a:p>
          <a:p>
            <a:pPr marL="0" indent="0">
              <a:spcAft>
                <a:spcPts val="0"/>
              </a:spcAft>
              <a:buNone/>
            </a:pPr>
            <a:r>
              <a:rPr lang="en-US" sz="2000" dirty="0"/>
              <a:t>Create a culture of safety at games and practices: </a:t>
            </a:r>
          </a:p>
          <a:p>
            <a:pPr marL="631825"/>
            <a:r>
              <a:rPr lang="en-US" dirty="0"/>
              <a:t>Teach athletes ways to lower their chances of getting a concussion. </a:t>
            </a:r>
          </a:p>
          <a:p>
            <a:pPr marL="631825"/>
            <a:r>
              <a:rPr lang="en-US" dirty="0"/>
              <a:t>Enforce the rules for fair play, safety, and sportsmanship. </a:t>
            </a:r>
          </a:p>
          <a:p>
            <a:pPr marL="631825">
              <a:spcAft>
                <a:spcPts val="0"/>
              </a:spcAft>
            </a:pPr>
            <a:r>
              <a:rPr lang="en-US" dirty="0"/>
              <a:t>Ensure athletes avoid unsafe actions (e.g. striking another athlete in the head, using head/helmet to contact another athlete; making illegal contacts, etc.)</a:t>
            </a:r>
          </a:p>
          <a:p>
            <a:pPr marL="631825">
              <a:spcAft>
                <a:spcPts val="0"/>
              </a:spcAft>
            </a:pPr>
            <a:r>
              <a:rPr lang="en-US" dirty="0"/>
              <a:t>Tell athletes that you expect good sportsmanship at all times, </a:t>
            </a:r>
            <a:br>
              <a:rPr lang="en-US" dirty="0"/>
            </a:br>
            <a:r>
              <a:rPr lang="en-US" dirty="0"/>
              <a:t>both on and off the playing field.</a:t>
            </a:r>
          </a:p>
        </p:txBody>
      </p:sp>
      <p:sp>
        <p:nvSpPr>
          <p:cNvPr id="2" name="TextBox 1"/>
          <p:cNvSpPr txBox="1"/>
          <p:nvPr/>
        </p:nvSpPr>
        <p:spPr>
          <a:xfrm>
            <a:off x="449263" y="1152351"/>
            <a:ext cx="8229600" cy="584775"/>
          </a:xfrm>
          <a:prstGeom prst="rect">
            <a:avLst/>
          </a:prstGeom>
          <a:noFill/>
        </p:spPr>
        <p:txBody>
          <a:bodyPr wrap="square">
            <a:spAutoFit/>
          </a:bodyPr>
          <a:lstStyle/>
          <a:p>
            <a:pPr algn="ctr">
              <a:defRPr/>
            </a:pPr>
            <a:r>
              <a:rPr lang="en-US" sz="3200" i="0" dirty="0">
                <a:solidFill>
                  <a:schemeClr val="tx2"/>
                </a:solidFill>
                <a:latin typeface="+mn-lt"/>
                <a:cs typeface="+mn-cs"/>
              </a:rPr>
              <a:t>Concussions</a:t>
            </a:r>
          </a:p>
        </p:txBody>
      </p:sp>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pPr>
              <a:defRPr/>
            </a:pPr>
            <a:r>
              <a:rPr lang="en-US" sz="3200" dirty="0"/>
              <a:t>Risk Management: Insurance</a:t>
            </a:r>
          </a:p>
        </p:txBody>
      </p:sp>
      <p:sp>
        <p:nvSpPr>
          <p:cNvPr id="79875" name="Content Placeholder 2"/>
          <p:cNvSpPr>
            <a:spLocks noGrp="1"/>
          </p:cNvSpPr>
          <p:nvPr>
            <p:ph idx="4294967295"/>
          </p:nvPr>
        </p:nvSpPr>
        <p:spPr>
          <a:xfrm>
            <a:off x="1001713" y="2133600"/>
            <a:ext cx="8142287" cy="4267200"/>
          </a:xfrm>
        </p:spPr>
        <p:txBody>
          <a:bodyPr/>
          <a:lstStyle/>
          <a:p>
            <a:pPr marL="0" indent="0" eaLnBrk="1" hangingPunct="1">
              <a:lnSpc>
                <a:spcPct val="90000"/>
              </a:lnSpc>
              <a:spcBef>
                <a:spcPts val="400"/>
              </a:spcBef>
              <a:spcAft>
                <a:spcPts val="400"/>
              </a:spcAft>
              <a:buNone/>
            </a:pPr>
            <a:r>
              <a:rPr lang="en-US" altLang="en-US" sz="2200" u="sng" dirty="0"/>
              <a:t>Mandated insurance</a:t>
            </a:r>
            <a:r>
              <a:rPr lang="en-US" altLang="en-US" sz="2200" dirty="0"/>
              <a:t>: Required for all Pop Warner Associations. Provides protection for practice fields, game fields, fundraisers, volunteers and drivers.</a:t>
            </a:r>
          </a:p>
          <a:p>
            <a:pPr lvl="1" eaLnBrk="1" hangingPunct="1">
              <a:lnSpc>
                <a:spcPct val="90000"/>
              </a:lnSpc>
              <a:spcBef>
                <a:spcPts val="400"/>
              </a:spcBef>
              <a:spcAft>
                <a:spcPts val="400"/>
              </a:spcAft>
            </a:pPr>
            <a:r>
              <a:rPr lang="en-US" altLang="en-US" sz="2200" dirty="0"/>
              <a:t>CDPW provides accident insurance to all Associations</a:t>
            </a:r>
          </a:p>
          <a:p>
            <a:pPr marL="914400" lvl="3" eaLnBrk="1" hangingPunct="1">
              <a:lnSpc>
                <a:spcPct val="90000"/>
              </a:lnSpc>
              <a:spcBef>
                <a:spcPts val="200"/>
              </a:spcBef>
              <a:spcAft>
                <a:spcPts val="200"/>
              </a:spcAft>
            </a:pPr>
            <a:r>
              <a:rPr lang="en-US" altLang="en-US" sz="2000" dirty="0"/>
              <a:t>It is a secondary policy with a $100 deductible.</a:t>
            </a:r>
          </a:p>
          <a:p>
            <a:pPr marL="914400" lvl="3" eaLnBrk="1" hangingPunct="1">
              <a:lnSpc>
                <a:spcPct val="90000"/>
              </a:lnSpc>
              <a:spcBef>
                <a:spcPts val="200"/>
              </a:spcBef>
              <a:spcAft>
                <a:spcPts val="200"/>
              </a:spcAft>
            </a:pPr>
            <a:r>
              <a:rPr lang="en-US" altLang="en-US" sz="2000" dirty="0"/>
              <a:t>An Injury Report MUST be submitted to the appropriate League Commissioner </a:t>
            </a:r>
            <a:r>
              <a:rPr lang="en-US" altLang="en-US" sz="2000" b="1" dirty="0"/>
              <a:t>within 5 days </a:t>
            </a:r>
            <a:r>
              <a:rPr lang="en-US" altLang="en-US" sz="2000" dirty="0"/>
              <a:t>of injury.</a:t>
            </a:r>
          </a:p>
          <a:p>
            <a:pPr lvl="1" eaLnBrk="1" hangingPunct="1">
              <a:lnSpc>
                <a:spcPct val="90000"/>
              </a:lnSpc>
            </a:pPr>
            <a:r>
              <a:rPr lang="en-US" altLang="en-US" sz="2200" dirty="0"/>
              <a:t>CDPW also maintains $2 million liability coverage.</a:t>
            </a:r>
          </a:p>
          <a:p>
            <a:pPr lvl="1" eaLnBrk="1" hangingPunct="1">
              <a:lnSpc>
                <a:spcPct val="90000"/>
              </a:lnSpc>
            </a:pPr>
            <a:r>
              <a:rPr lang="en-US" altLang="en-US" sz="2200" dirty="0"/>
              <a:t>CDPW DOES NOT provide liability coverage for Association Officers or Directors. This coverage is highly recommended and may be obtained through PWLS.</a:t>
            </a:r>
          </a:p>
        </p:txBody>
      </p:sp>
    </p:spTree>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US" dirty="0"/>
          </a:p>
        </p:txBody>
      </p:sp>
      <p:sp>
        <p:nvSpPr>
          <p:cNvPr id="80898" name="Rectangle 4"/>
          <p:cNvSpPr>
            <a:spLocks noGrp="1" noChangeArrowheads="1"/>
          </p:cNvSpPr>
          <p:nvPr>
            <p:ph sz="half" idx="1"/>
          </p:nvPr>
        </p:nvSpPr>
        <p:spPr/>
        <p:txBody>
          <a:bodyPr>
            <a:normAutofit fontScale="85000" lnSpcReduction="20000"/>
          </a:bodyPr>
          <a:lstStyle/>
          <a:p>
            <a:r>
              <a:rPr lang="en-US" altLang="en-US" dirty="0" smtClean="0"/>
              <a:t>Must be filled out any time a participant is withdrawn from game or practice due to injury.</a:t>
            </a:r>
          </a:p>
          <a:p>
            <a:r>
              <a:rPr lang="en-US" altLang="en-US" dirty="0" smtClean="0"/>
              <a:t>Practice Injury reports must be filed immediately with CDPW. </a:t>
            </a:r>
          </a:p>
          <a:p>
            <a:r>
              <a:rPr lang="en-US" altLang="en-US" dirty="0" smtClean="0"/>
              <a:t>Parent or guardian should acknowledge receipt of the insurance form by signing the Injury Report.</a:t>
            </a:r>
          </a:p>
          <a:p>
            <a:r>
              <a:rPr lang="en-US" altLang="en-US" dirty="0" smtClean="0"/>
              <a:t>Game injury reports MUST be sent with game reports</a:t>
            </a:r>
            <a:endParaRPr lang="en-US" altLang="en-US" dirty="0"/>
          </a:p>
        </p:txBody>
      </p:sp>
      <p:sp>
        <p:nvSpPr>
          <p:cNvPr id="13" name="Content Placeholder 12"/>
          <p:cNvSpPr>
            <a:spLocks noGrp="1"/>
          </p:cNvSpPr>
          <p:nvPr>
            <p:ph sz="half" idx="2"/>
          </p:nvPr>
        </p:nvSpPr>
        <p:spPr/>
        <p:txBody>
          <a:bodyPr/>
          <a:lstStyle/>
          <a:p>
            <a:r>
              <a:rPr lang="en-US" altLang="en-US" sz="2000" dirty="0" smtClean="0"/>
              <a:t>Must be filled out any time a participant is withdrawn from game or practice due to injury.</a:t>
            </a:r>
          </a:p>
          <a:p>
            <a:r>
              <a:rPr lang="en-US" altLang="en-US" sz="2000" dirty="0" smtClean="0"/>
              <a:t>Practice Injury reports must be filed immediately with CDPW. </a:t>
            </a:r>
          </a:p>
          <a:p>
            <a:r>
              <a:rPr lang="en-US" altLang="en-US" sz="2000" dirty="0" smtClean="0"/>
              <a:t>Parent or guardian should acknowledge receipt of the insurance form by signing the Injury Report.</a:t>
            </a:r>
          </a:p>
          <a:p>
            <a:r>
              <a:rPr lang="en-US" altLang="en-US" sz="2000" dirty="0" smtClean="0"/>
              <a:t>Game injury reports MUST be sent with game reports</a:t>
            </a:r>
          </a:p>
          <a:p>
            <a:endParaRPr lang="en-US" dirty="0"/>
          </a:p>
        </p:txBody>
      </p:sp>
      <p:graphicFrame>
        <p:nvGraphicFramePr>
          <p:cNvPr id="80899" name="Object 2"/>
          <p:cNvGraphicFramePr>
            <a:graphicFrameLocks noChangeAspect="1"/>
          </p:cNvGraphicFramePr>
          <p:nvPr/>
        </p:nvGraphicFramePr>
        <p:xfrm>
          <a:off x="4724400" y="1524000"/>
          <a:ext cx="3689350" cy="4721080"/>
        </p:xfrm>
        <a:graphic>
          <a:graphicData uri="http://schemas.openxmlformats.org/presentationml/2006/ole">
            <p:oleObj spid="_x0000_s80924" name="Document" r:id="rId4" imgW="5952018" imgH="8854059" progId="Word.Document.8">
              <p:embed/>
            </p:oleObj>
          </a:graphicData>
        </a:graphic>
      </p:graphicFrame>
      <p:sp>
        <p:nvSpPr>
          <p:cNvPr id="3" name="Rectangle 2"/>
          <p:cNvSpPr/>
          <p:nvPr/>
        </p:nvSpPr>
        <p:spPr>
          <a:xfrm>
            <a:off x="457200" y="560388"/>
            <a:ext cx="8229600" cy="584200"/>
          </a:xfrm>
          <a:prstGeom prst="rect">
            <a:avLst/>
          </a:prstGeom>
        </p:spPr>
        <p:txBody>
          <a:bodyPr>
            <a:spAutoFit/>
          </a:bodyPr>
          <a:lstStyle/>
          <a:p>
            <a:pPr>
              <a:defRPr/>
            </a:pPr>
            <a:r>
              <a:rPr lang="en-US" sz="3200" i="0" cap="all" dirty="0">
                <a:solidFill>
                  <a:prstClr val="black"/>
                </a:solidFill>
                <a:latin typeface="Gill Sans MT" panose="020B0502020104020203"/>
                <a:ea typeface="+mj-ea"/>
                <a:cs typeface="+mj-cs"/>
              </a:rPr>
              <a:t>Risk Management: Injury </a:t>
            </a:r>
            <a:r>
              <a:rPr lang="en-US" sz="3200" i="0" cap="all" dirty="0" smtClean="0">
                <a:solidFill>
                  <a:prstClr val="black"/>
                </a:solidFill>
                <a:latin typeface="Gill Sans MT" panose="020B0502020104020203"/>
                <a:ea typeface="+mj-ea"/>
                <a:cs typeface="+mj-cs"/>
              </a:rPr>
              <a:t>Report</a:t>
            </a:r>
            <a:endParaRPr lang="en-US" sz="1600" dirty="0"/>
          </a:p>
        </p:txBody>
      </p:sp>
    </p:spTree>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defRPr/>
            </a:pPr>
            <a:r>
              <a:rPr lang="en-US" sz="2800" dirty="0"/>
              <a:t>COMMISSIONER’s GUIDE</a:t>
            </a:r>
          </a:p>
        </p:txBody>
      </p:sp>
      <p:sp>
        <p:nvSpPr>
          <p:cNvPr id="2" name="Title 1"/>
          <p:cNvSpPr>
            <a:spLocks noGrp="1"/>
          </p:cNvSpPr>
          <p:nvPr>
            <p:ph type="title"/>
          </p:nvPr>
        </p:nvSpPr>
        <p:spPr>
          <a:xfrm>
            <a:off x="581025" y="3276600"/>
            <a:ext cx="7989888" cy="1981200"/>
          </a:xfrm>
        </p:spPr>
        <p:txBody>
          <a:bodyPr/>
          <a:lstStyle/>
          <a:p>
            <a:pPr>
              <a:defRPr/>
            </a:pPr>
            <a:r>
              <a:rPr lang="en-US" dirty="0"/>
              <a:t>Unit 4: Game Day Procedures</a:t>
            </a:r>
          </a:p>
        </p:txBody>
      </p:sp>
      <p:pic>
        <p:nvPicPr>
          <p:cNvPr id="82948"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381000"/>
            <a:ext cx="6629400" cy="3132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en-US" sz="3200" dirty="0"/>
              <a:t> </a:t>
            </a:r>
            <a:br>
              <a:rPr lang="en-US" altLang="en-US" sz="3200" dirty="0"/>
            </a:br>
            <a:r>
              <a:rPr lang="en-US" altLang="en-US" sz="3600" dirty="0"/>
              <a:t/>
            </a:r>
            <a:br>
              <a:rPr lang="en-US" altLang="en-US" sz="3600" dirty="0"/>
            </a:br>
            <a:r>
              <a:rPr lang="en-US" altLang="en-US" sz="3600" dirty="0"/>
              <a:t>GAME Commissioner</a:t>
            </a:r>
            <a:endParaRPr lang="en-US" altLang="en-US" sz="3200" dirty="0"/>
          </a:p>
        </p:txBody>
      </p:sp>
      <p:sp>
        <p:nvSpPr>
          <p:cNvPr id="83971" name="Rectangle 3"/>
          <p:cNvSpPr>
            <a:spLocks noGrp="1" noChangeArrowheads="1"/>
          </p:cNvSpPr>
          <p:nvPr>
            <p:ph sz="quarter" idx="1"/>
          </p:nvPr>
        </p:nvSpPr>
        <p:spPr>
          <a:xfrm>
            <a:off x="581025" y="2133600"/>
            <a:ext cx="7989888" cy="4229100"/>
          </a:xfrm>
        </p:spPr>
        <p:txBody>
          <a:bodyPr/>
          <a:lstStyle/>
          <a:p>
            <a:pPr eaLnBrk="1" hangingPunct="1"/>
            <a:r>
              <a:rPr lang="en-US" altLang="en-US" sz="2400" dirty="0"/>
              <a:t>The </a:t>
            </a:r>
            <a:r>
              <a:rPr lang="en-US" altLang="en-US" sz="2400" b="1" dirty="0"/>
              <a:t>Home Team’s </a:t>
            </a:r>
            <a:r>
              <a:rPr lang="en-US" altLang="en-US" sz="2400" dirty="0"/>
              <a:t>Commissioner acts as the </a:t>
            </a:r>
            <a:r>
              <a:rPr lang="en-US" altLang="en-US" sz="2400" b="1" dirty="0"/>
              <a:t>Game Commissioner.</a:t>
            </a:r>
          </a:p>
          <a:p>
            <a:pPr eaLnBrk="1" hangingPunct="1"/>
            <a:r>
              <a:rPr lang="en-US" altLang="en-US" sz="2400" dirty="0"/>
              <a:t>The Game Commissioner is responsible for:</a:t>
            </a:r>
          </a:p>
          <a:p>
            <a:pPr lvl="2" eaLnBrk="1" hangingPunct="1"/>
            <a:r>
              <a:rPr lang="en-US" altLang="en-US" sz="2400" dirty="0"/>
              <a:t>conducting football weigh-ins and cheer check-ins</a:t>
            </a:r>
          </a:p>
          <a:p>
            <a:pPr lvl="2" eaLnBrk="1" hangingPunct="1"/>
            <a:r>
              <a:rPr lang="en-US" altLang="en-US" sz="2400" dirty="0"/>
              <a:t>maintaining control of the game, including crowd control (with assistance from visiting team Commissioner)</a:t>
            </a:r>
          </a:p>
          <a:p>
            <a:pPr lvl="2" eaLnBrk="1" hangingPunct="1"/>
            <a:r>
              <a:rPr lang="en-US" altLang="en-US" sz="2400" dirty="0"/>
              <a:t>submitting the Game Report and reporting the score of the game to CDPW</a:t>
            </a:r>
          </a:p>
        </p:txBody>
      </p:sp>
      <p:pic>
        <p:nvPicPr>
          <p:cNvPr id="83972" name="Picture 3" descr="MCPE07250_000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48400" y="838200"/>
            <a:ext cx="2136775" cy="140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581025" y="685800"/>
            <a:ext cx="7989888" cy="1082675"/>
          </a:xfrm>
        </p:spPr>
        <p:txBody>
          <a:bodyPr/>
          <a:lstStyle/>
          <a:p>
            <a:pPr eaLnBrk="1" fontAlgn="auto" hangingPunct="1">
              <a:spcAft>
                <a:spcPts val="0"/>
              </a:spcAft>
              <a:defRPr/>
            </a:pPr>
            <a:r>
              <a:rPr lang="en-US" altLang="en-US" sz="3200" dirty="0"/>
              <a:t>Pre-Game: Commissioner TASKS</a:t>
            </a:r>
          </a:p>
        </p:txBody>
      </p:sp>
      <p:sp>
        <p:nvSpPr>
          <p:cNvPr id="86019" name="Rectangle 3"/>
          <p:cNvSpPr>
            <a:spLocks noGrp="1" noChangeArrowheads="1"/>
          </p:cNvSpPr>
          <p:nvPr>
            <p:ph sz="quarter" idx="1"/>
          </p:nvPr>
        </p:nvSpPr>
        <p:spPr>
          <a:xfrm>
            <a:off x="581025" y="1981200"/>
            <a:ext cx="7989888" cy="4572000"/>
          </a:xfrm>
        </p:spPr>
        <p:txBody>
          <a:bodyPr/>
          <a:lstStyle/>
          <a:p>
            <a:r>
              <a:rPr lang="en-US" altLang="en-US" sz="2000" dirty="0"/>
              <a:t>Introduce yourself to the officials and head coaches; introduce them to each other. </a:t>
            </a:r>
          </a:p>
          <a:p>
            <a:pPr eaLnBrk="1" hangingPunct="1"/>
            <a:r>
              <a:rPr lang="en-US" altLang="en-US" sz="2000" dirty="0"/>
              <a:t>Verify and identify who will be responsible for providing medical attention, if required. </a:t>
            </a:r>
          </a:p>
          <a:p>
            <a:pPr eaLnBrk="1" hangingPunct="1"/>
            <a:r>
              <a:rPr lang="en-US" altLang="en-US" sz="2000" dirty="0"/>
              <a:t>Confirm that the ratio of participants to adult coaches is 12:1 for football and cheer squads. </a:t>
            </a:r>
          </a:p>
          <a:p>
            <a:pPr eaLnBrk="1" hangingPunct="1"/>
            <a:r>
              <a:rPr lang="en-US" altLang="en-US" sz="2000" dirty="0"/>
              <a:t>Obtain 3 individuals (16+ yrs.) for down marker and yardage change.  Visiting team should supply at least </a:t>
            </a:r>
            <a:r>
              <a:rPr lang="en-US" altLang="en-US" sz="2000" dirty="0">
                <a:cs typeface="Arial" panose="020B0604020202020204" pitchFamily="34" charset="0"/>
              </a:rPr>
              <a:t>1</a:t>
            </a:r>
            <a:r>
              <a:rPr lang="en-US" altLang="en-US" sz="2000" dirty="0"/>
              <a:t> person.</a:t>
            </a:r>
          </a:p>
          <a:p>
            <a:r>
              <a:rPr lang="en-US" altLang="en-US" sz="2000" dirty="0"/>
              <a:t>Check size of football(s) to be used:</a:t>
            </a:r>
          </a:p>
          <a:p>
            <a:pPr lvl="1">
              <a:spcBef>
                <a:spcPct val="0"/>
              </a:spcBef>
            </a:pPr>
            <a:r>
              <a:rPr lang="en-US" altLang="en-US" sz="2000" dirty="0" err="1"/>
              <a:t>Mitey</a:t>
            </a:r>
            <a:r>
              <a:rPr lang="en-US" altLang="en-US" sz="2000" dirty="0"/>
              <a:t> Mite </a:t>
            </a:r>
            <a:r>
              <a:rPr lang="en-US" altLang="en-US" sz="2000" dirty="0">
                <a:sym typeface="Wingdings" panose="05000000000000000000" pitchFamily="2" charset="2"/>
              </a:rPr>
              <a:t></a:t>
            </a:r>
            <a:r>
              <a:rPr lang="en-US" altLang="en-US" sz="2000" dirty="0" err="1"/>
              <a:t>Mitey</a:t>
            </a:r>
            <a:r>
              <a:rPr lang="en-US" altLang="en-US" sz="2000" dirty="0"/>
              <a:t> Mite</a:t>
            </a:r>
          </a:p>
          <a:p>
            <a:pPr lvl="1">
              <a:spcBef>
                <a:spcPct val="0"/>
              </a:spcBef>
            </a:pPr>
            <a:r>
              <a:rPr lang="en-US" altLang="en-US" sz="2000" dirty="0"/>
              <a:t>Junior Pee Wee/Pee Wee </a:t>
            </a:r>
            <a:r>
              <a:rPr lang="en-US" altLang="en-US" sz="2000" dirty="0">
                <a:sym typeface="Wingdings" panose="05000000000000000000" pitchFamily="2" charset="2"/>
              </a:rPr>
              <a:t> </a:t>
            </a:r>
            <a:r>
              <a:rPr lang="en-US" altLang="en-US" sz="2000" dirty="0"/>
              <a:t>Junior</a:t>
            </a:r>
          </a:p>
          <a:p>
            <a:pPr lvl="1">
              <a:spcBef>
                <a:spcPct val="0"/>
              </a:spcBef>
            </a:pPr>
            <a:r>
              <a:rPr lang="en-US" altLang="en-US" sz="2000" dirty="0"/>
              <a:t>Junior Varsity/Varsity </a:t>
            </a:r>
            <a:r>
              <a:rPr lang="en-US" altLang="en-US" sz="2000" dirty="0">
                <a:sym typeface="Wingdings" panose="05000000000000000000" pitchFamily="2" charset="2"/>
              </a:rPr>
              <a:t> </a:t>
            </a:r>
            <a:r>
              <a:rPr lang="en-US" altLang="en-US" sz="2000" dirty="0"/>
              <a:t>Youth</a:t>
            </a:r>
          </a:p>
        </p:txBody>
      </p:sp>
    </p:spTree>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eaLnBrk="1" fontAlgn="auto" hangingPunct="1">
              <a:spcAft>
                <a:spcPts val="0"/>
              </a:spcAft>
              <a:defRPr/>
            </a:pPr>
            <a:r>
              <a:rPr lang="en-US" altLang="en-US" sz="3200" dirty="0"/>
              <a:t>TACKLE Game Officials</a:t>
            </a:r>
          </a:p>
        </p:txBody>
      </p:sp>
      <p:sp>
        <p:nvSpPr>
          <p:cNvPr id="88067" name="Rectangle 3"/>
          <p:cNvSpPr>
            <a:spLocks noGrp="1" noChangeArrowheads="1"/>
          </p:cNvSpPr>
          <p:nvPr>
            <p:ph sz="quarter" idx="1"/>
          </p:nvPr>
        </p:nvSpPr>
        <p:spPr>
          <a:xfrm>
            <a:off x="581025" y="2133600"/>
            <a:ext cx="7989888" cy="3632200"/>
          </a:xfrm>
        </p:spPr>
        <p:txBody>
          <a:bodyPr/>
          <a:lstStyle/>
          <a:p>
            <a:pPr marL="304800" lvl="1" eaLnBrk="1" hangingPunct="1"/>
            <a:r>
              <a:rPr lang="en-US" altLang="en-US" sz="3200" dirty="0"/>
              <a:t>4 officials should be assigned.</a:t>
            </a:r>
          </a:p>
          <a:p>
            <a:pPr marL="304800" lvl="2" indent="-304800" eaLnBrk="1" hangingPunct="1"/>
            <a:r>
              <a:rPr lang="en-US" altLang="en-US" sz="3200" dirty="0"/>
              <a:t>Game/Scrimmage may be played with 3 officials.</a:t>
            </a:r>
          </a:p>
          <a:p>
            <a:pPr eaLnBrk="1" hangingPunct="1"/>
            <a:r>
              <a:rPr lang="en-US" altLang="en-US" sz="3200" dirty="0" smtClean="0"/>
              <a:t>Home Team Game </a:t>
            </a:r>
            <a:r>
              <a:rPr lang="en-US" altLang="en-US" sz="3200" dirty="0"/>
              <a:t>Commissioner must pay officials during halftime with an Association check.</a:t>
            </a:r>
          </a:p>
        </p:txBody>
      </p:sp>
    </p:spTree>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pPr eaLnBrk="1" fontAlgn="auto" hangingPunct="1">
              <a:spcAft>
                <a:spcPts val="0"/>
              </a:spcAft>
              <a:defRPr/>
            </a:pPr>
            <a:r>
              <a:rPr lang="en-US" altLang="en-US" sz="3200" dirty="0"/>
              <a:t>Medical Coverage</a:t>
            </a:r>
          </a:p>
        </p:txBody>
      </p:sp>
      <p:sp>
        <p:nvSpPr>
          <p:cNvPr id="90115" name="Rectangle 3"/>
          <p:cNvSpPr>
            <a:spLocks noGrp="1" noChangeArrowheads="1"/>
          </p:cNvSpPr>
          <p:nvPr>
            <p:ph sz="quarter" idx="1"/>
          </p:nvPr>
        </p:nvSpPr>
        <p:spPr>
          <a:xfrm>
            <a:off x="461963" y="2133600"/>
            <a:ext cx="8228012" cy="4267200"/>
          </a:xfrm>
        </p:spPr>
        <p:txBody>
          <a:bodyPr>
            <a:normAutofit lnSpcReduction="10000"/>
          </a:bodyPr>
          <a:lstStyle/>
          <a:p>
            <a:pPr eaLnBrk="1" hangingPunct="1">
              <a:lnSpc>
                <a:spcPct val="90000"/>
              </a:lnSpc>
            </a:pPr>
            <a:r>
              <a:rPr lang="en-US" altLang="en-US" sz="2200"/>
              <a:t>Medical coverage during games and practices is the responsibility of the HOME Association.</a:t>
            </a:r>
          </a:p>
          <a:p>
            <a:pPr eaLnBrk="1" hangingPunct="1">
              <a:lnSpc>
                <a:spcPct val="90000"/>
              </a:lnSpc>
            </a:pPr>
            <a:r>
              <a:rPr lang="en-US" altLang="en-US" sz="2200"/>
              <a:t>Ranking of Medical Coverage:</a:t>
            </a:r>
          </a:p>
          <a:p>
            <a:pPr lvl="1" eaLnBrk="1" hangingPunct="1">
              <a:lnSpc>
                <a:spcPct val="90000"/>
              </a:lnSpc>
              <a:spcAft>
                <a:spcPct val="0"/>
              </a:spcAft>
            </a:pPr>
            <a:r>
              <a:rPr lang="en-US" altLang="en-US" sz="2000"/>
              <a:t>Physician</a:t>
            </a:r>
          </a:p>
          <a:p>
            <a:pPr lvl="1" eaLnBrk="1" hangingPunct="1">
              <a:lnSpc>
                <a:spcPct val="90000"/>
              </a:lnSpc>
              <a:spcAft>
                <a:spcPct val="0"/>
              </a:spcAft>
            </a:pPr>
            <a:r>
              <a:rPr lang="en-US" altLang="en-US" sz="2000"/>
              <a:t>Licensed physician’s assistant</a:t>
            </a:r>
          </a:p>
          <a:p>
            <a:pPr lvl="1" eaLnBrk="1" hangingPunct="1">
              <a:lnSpc>
                <a:spcPct val="90000"/>
              </a:lnSpc>
              <a:spcAft>
                <a:spcPct val="0"/>
              </a:spcAft>
            </a:pPr>
            <a:r>
              <a:rPr lang="en-US" altLang="en-US" sz="2000"/>
              <a:t>Nurse practitioner</a:t>
            </a:r>
          </a:p>
          <a:p>
            <a:pPr lvl="1" eaLnBrk="1" hangingPunct="1">
              <a:lnSpc>
                <a:spcPct val="90000"/>
              </a:lnSpc>
              <a:spcAft>
                <a:spcPct val="0"/>
              </a:spcAft>
            </a:pPr>
            <a:r>
              <a:rPr lang="en-US" altLang="en-US" sz="2000"/>
              <a:t>Paramedic</a:t>
            </a:r>
          </a:p>
          <a:p>
            <a:pPr lvl="1" eaLnBrk="1" hangingPunct="1">
              <a:lnSpc>
                <a:spcPct val="90000"/>
              </a:lnSpc>
              <a:spcAft>
                <a:spcPct val="0"/>
              </a:spcAft>
            </a:pPr>
            <a:r>
              <a:rPr lang="en-US" altLang="en-US" sz="2000"/>
              <a:t>Emergency medical technician (including EMT-FR)</a:t>
            </a:r>
          </a:p>
          <a:p>
            <a:pPr lvl="1" eaLnBrk="1" hangingPunct="1">
              <a:lnSpc>
                <a:spcPct val="90000"/>
              </a:lnSpc>
              <a:spcAft>
                <a:spcPct val="0"/>
              </a:spcAft>
            </a:pPr>
            <a:r>
              <a:rPr lang="en-US" altLang="en-US" sz="2000"/>
              <a:t>Certified multi-medical Red Cross card carrier or equivalent (nurses do not qualify unless they fall into one of the above categories)</a:t>
            </a:r>
          </a:p>
          <a:p>
            <a:pPr eaLnBrk="1" hangingPunct="1">
              <a:lnSpc>
                <a:spcPct val="90000"/>
              </a:lnSpc>
            </a:pPr>
            <a:r>
              <a:rPr lang="en-US" altLang="en-US" sz="2200"/>
              <a:t>When available coverage is equal rating, the home team coverage will prevail.</a:t>
            </a:r>
          </a:p>
        </p:txBody>
      </p:sp>
    </p:spTree>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en-US" sz="3200" dirty="0"/>
              <a:t/>
            </a:r>
            <a:br>
              <a:rPr lang="en-US" altLang="en-US" sz="3200" dirty="0"/>
            </a:br>
            <a:r>
              <a:rPr lang="en-US" altLang="en-US" sz="3200" dirty="0" smtClean="0"/>
              <a:t>Pre-Game Weigh-In / Check-In</a:t>
            </a:r>
            <a:br>
              <a:rPr lang="en-US" altLang="en-US" sz="3200" dirty="0" smtClean="0"/>
            </a:br>
            <a:endParaRPr lang="en-US" altLang="en-US" sz="3200" dirty="0"/>
          </a:p>
        </p:txBody>
      </p:sp>
      <p:sp>
        <p:nvSpPr>
          <p:cNvPr id="92163" name="Rectangle 3"/>
          <p:cNvSpPr>
            <a:spLocks noGrp="1" noChangeArrowheads="1"/>
          </p:cNvSpPr>
          <p:nvPr>
            <p:ph sz="quarter" idx="1"/>
          </p:nvPr>
        </p:nvSpPr>
        <p:spPr>
          <a:xfrm>
            <a:off x="461963" y="1676400"/>
            <a:ext cx="8229600" cy="5029200"/>
          </a:xfrm>
        </p:spPr>
        <p:txBody>
          <a:bodyPr>
            <a:normAutofit lnSpcReduction="10000"/>
          </a:bodyPr>
          <a:lstStyle/>
          <a:p>
            <a:pPr eaLnBrk="1" hangingPunct="1">
              <a:spcBef>
                <a:spcPts val="400"/>
              </a:spcBef>
            </a:pPr>
            <a:r>
              <a:rPr lang="en-US" altLang="en-US" sz="2200" b="1" dirty="0"/>
              <a:t>Only Game Commissioners may conduct </a:t>
            </a:r>
            <a:r>
              <a:rPr lang="en-US" altLang="en-US" sz="2200" b="1" dirty="0" smtClean="0"/>
              <a:t>weigh-ins / check-ins.</a:t>
            </a:r>
            <a:endParaRPr lang="en-US" altLang="en-US" sz="2200" dirty="0"/>
          </a:p>
          <a:p>
            <a:pPr eaLnBrk="1" hangingPunct="1">
              <a:spcBef>
                <a:spcPts val="400"/>
              </a:spcBef>
            </a:pPr>
            <a:r>
              <a:rPr lang="en-US" altLang="en-US" sz="2200" dirty="0"/>
              <a:t>Team Books must be turned over to Game Commissioner for </a:t>
            </a:r>
            <a:r>
              <a:rPr lang="en-US" altLang="en-US" sz="2200" dirty="0" smtClean="0"/>
              <a:t>weigh-in/check-in </a:t>
            </a:r>
            <a:r>
              <a:rPr lang="en-US" altLang="en-US" sz="2200" dirty="0"/>
              <a:t>one hour prior to scheduled start of game. </a:t>
            </a:r>
            <a:r>
              <a:rPr lang="en-US" altLang="en-US" sz="2200" dirty="0" smtClean="0"/>
              <a:t>Weigh-in / check-in </a:t>
            </a:r>
            <a:r>
              <a:rPr lang="en-US" altLang="en-US" sz="2200" dirty="0"/>
              <a:t>must be completed within </a:t>
            </a:r>
            <a:r>
              <a:rPr lang="en-US" altLang="en-US" sz="2200" dirty="0">
                <a:cs typeface="Arial" panose="020B0604020202020204" pitchFamily="34" charset="0"/>
              </a:rPr>
              <a:t>1</a:t>
            </a:r>
            <a:r>
              <a:rPr lang="en-US" altLang="en-US" sz="2200" dirty="0"/>
              <a:t>5 minutes of kickoff. </a:t>
            </a:r>
          </a:p>
          <a:p>
            <a:pPr eaLnBrk="1" hangingPunct="1">
              <a:spcBef>
                <a:spcPts val="400"/>
              </a:spcBef>
            </a:pPr>
            <a:r>
              <a:rPr lang="en-US" altLang="en-US" sz="2200" dirty="0"/>
              <a:t>A representative from the visiting team, preferably the Commissioner, must be present during </a:t>
            </a:r>
            <a:r>
              <a:rPr lang="en-US" altLang="en-US" sz="2200" dirty="0" smtClean="0"/>
              <a:t>weigh-in /check-in.  </a:t>
            </a:r>
            <a:endParaRPr lang="en-US" altLang="en-US" sz="2200" dirty="0"/>
          </a:p>
          <a:p>
            <a:pPr eaLnBrk="1" hangingPunct="1">
              <a:spcBef>
                <a:spcPts val="400"/>
              </a:spcBef>
            </a:pPr>
            <a:r>
              <a:rPr lang="en-US" altLang="en-US" sz="2200" b="1" dirty="0"/>
              <a:t>Coaches are only allowed in the </a:t>
            </a:r>
            <a:r>
              <a:rPr lang="en-US" altLang="en-US" sz="2200" b="1" dirty="0" smtClean="0"/>
              <a:t>weigh-in /check-in </a:t>
            </a:r>
            <a:r>
              <a:rPr lang="en-US" altLang="en-US" sz="2200" b="1" dirty="0"/>
              <a:t>area for disciplinary reasons (at the discretion of the Game Commissioner).</a:t>
            </a:r>
          </a:p>
          <a:p>
            <a:pPr eaLnBrk="1" hangingPunct="1">
              <a:spcBef>
                <a:spcPts val="400"/>
              </a:spcBef>
            </a:pPr>
            <a:r>
              <a:rPr lang="en-US" altLang="en-US" sz="2200" dirty="0"/>
              <a:t>Upon completion of </a:t>
            </a:r>
            <a:r>
              <a:rPr lang="en-US" altLang="en-US" sz="2200" dirty="0" smtClean="0"/>
              <a:t>weigh-in /check-in, </a:t>
            </a:r>
            <a:r>
              <a:rPr lang="en-US" altLang="en-US" sz="2200" dirty="0"/>
              <a:t>Team Book is returned to team representative but shall be made available to the Game Commissioner at his/her request at any time during the game.</a:t>
            </a:r>
          </a:p>
        </p:txBody>
      </p:sp>
    </p:spTree>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en-US" sz="3200" dirty="0"/>
              <a:t/>
            </a:r>
            <a:br>
              <a:rPr lang="en-US" altLang="en-US" sz="3200" dirty="0"/>
            </a:br>
            <a:r>
              <a:rPr lang="en-US" altLang="en-US" sz="3200" dirty="0" smtClean="0"/>
              <a:t>Pre-Game </a:t>
            </a:r>
            <a:r>
              <a:rPr lang="en-US" altLang="en-US" sz="3200" dirty="0"/>
              <a:t>Weigh-In </a:t>
            </a:r>
            <a:r>
              <a:rPr lang="en-US" altLang="en-US" sz="3200" dirty="0" smtClean="0"/>
              <a:t>/ Check-In </a:t>
            </a:r>
            <a:r>
              <a:rPr lang="en-US" altLang="en-US" sz="2400" dirty="0" smtClean="0"/>
              <a:t>(cont’d</a:t>
            </a:r>
            <a:r>
              <a:rPr lang="en-US" altLang="en-US" sz="2400" dirty="0"/>
              <a:t>)</a:t>
            </a:r>
            <a:endParaRPr lang="en-US" altLang="en-US" sz="3200" dirty="0"/>
          </a:p>
        </p:txBody>
      </p:sp>
      <p:sp>
        <p:nvSpPr>
          <p:cNvPr id="259075" name="Rectangle 3"/>
          <p:cNvSpPr>
            <a:spLocks noGrp="1" noChangeArrowheads="1"/>
          </p:cNvSpPr>
          <p:nvPr>
            <p:ph sz="quarter" idx="1"/>
          </p:nvPr>
        </p:nvSpPr>
        <p:spPr>
          <a:xfrm>
            <a:off x="457200" y="1905000"/>
            <a:ext cx="8318500" cy="4800600"/>
          </a:xfrm>
        </p:spPr>
        <p:txBody>
          <a:bodyPr rtlCol="0">
            <a:noAutofit/>
          </a:bodyPr>
          <a:lstStyle/>
          <a:p>
            <a:pPr eaLnBrk="1" hangingPunct="1">
              <a:spcBef>
                <a:spcPts val="400"/>
              </a:spcBef>
              <a:spcAft>
                <a:spcPts val="400"/>
              </a:spcAft>
              <a:defRPr/>
            </a:pPr>
            <a:r>
              <a:rPr lang="en-US" altLang="en-US" sz="2000" b="1" dirty="0"/>
              <a:t>Home team </a:t>
            </a:r>
            <a:r>
              <a:rPr lang="en-US" altLang="en-US" sz="2000" dirty="0"/>
              <a:t>is responsible for providing:</a:t>
            </a:r>
          </a:p>
          <a:p>
            <a:pPr lvl="1" eaLnBrk="1" hangingPunct="1">
              <a:spcBef>
                <a:spcPts val="0"/>
              </a:spcBef>
              <a:defRPr/>
            </a:pPr>
            <a:r>
              <a:rPr lang="en-US" altLang="en-US" sz="2000" dirty="0"/>
              <a:t>an upright scale and a certified weight to check scale accuracy.  </a:t>
            </a:r>
            <a:r>
              <a:rPr lang="en-US" altLang="en-US" sz="2000" b="1" u="sng" dirty="0">
                <a:solidFill>
                  <a:schemeClr val="tx1"/>
                </a:solidFill>
              </a:rPr>
              <a:t>A certified weight must be present or the game is forfeited.</a:t>
            </a:r>
          </a:p>
          <a:p>
            <a:pPr lvl="1" eaLnBrk="1" hangingPunct="1">
              <a:spcBef>
                <a:spcPts val="0"/>
              </a:spcBef>
              <a:defRPr/>
            </a:pPr>
            <a:r>
              <a:rPr lang="en-US" altLang="en-US" sz="2000" dirty="0"/>
              <a:t>a suitable enclosure for pre-game weigh-in that provides adequate cover and is out of view of fans.</a:t>
            </a:r>
            <a:endParaRPr lang="en-US" altLang="en-US" sz="2000" b="1" dirty="0">
              <a:solidFill>
                <a:srgbClr val="FF3300"/>
              </a:solidFill>
            </a:endParaRPr>
          </a:p>
          <a:p>
            <a:pPr eaLnBrk="1" hangingPunct="1">
              <a:spcBef>
                <a:spcPts val="400"/>
              </a:spcBef>
              <a:spcAft>
                <a:spcPts val="400"/>
              </a:spcAft>
              <a:defRPr/>
            </a:pPr>
            <a:r>
              <a:rPr lang="en-US" altLang="en-US" sz="2000" b="1" dirty="0" smtClean="0">
                <a:solidFill>
                  <a:schemeClr val="tx1"/>
                </a:solidFill>
              </a:rPr>
              <a:t>Weigh-in / check-in </a:t>
            </a:r>
            <a:r>
              <a:rPr lang="en-US" altLang="en-US" sz="2000" b="1" dirty="0">
                <a:solidFill>
                  <a:schemeClr val="tx1"/>
                </a:solidFill>
              </a:rPr>
              <a:t>home team first.</a:t>
            </a:r>
            <a:endParaRPr lang="en-US" altLang="en-US" sz="2000" dirty="0">
              <a:solidFill>
                <a:schemeClr val="tx1"/>
              </a:solidFill>
            </a:endParaRPr>
          </a:p>
          <a:p>
            <a:pPr eaLnBrk="1" hangingPunct="1">
              <a:spcBef>
                <a:spcPts val="400"/>
              </a:spcBef>
              <a:spcAft>
                <a:spcPts val="400"/>
              </a:spcAft>
              <a:defRPr/>
            </a:pPr>
            <a:r>
              <a:rPr lang="en-US" altLang="en-US" sz="2000" dirty="0"/>
              <a:t>Players should line up in jersey number order and state their name and jersey number out loud.</a:t>
            </a:r>
          </a:p>
          <a:p>
            <a:pPr eaLnBrk="1" hangingPunct="1">
              <a:spcBef>
                <a:spcPts val="400"/>
              </a:spcBef>
              <a:spcAft>
                <a:spcPts val="400"/>
              </a:spcAft>
              <a:defRPr/>
            </a:pPr>
            <a:r>
              <a:rPr lang="en-US" altLang="en-US" sz="2000" dirty="0"/>
              <a:t>Check players’ helmets – achievement awards not allowed.</a:t>
            </a:r>
          </a:p>
          <a:p>
            <a:pPr eaLnBrk="1" hangingPunct="1">
              <a:spcBef>
                <a:spcPts val="400"/>
              </a:spcBef>
              <a:spcAft>
                <a:spcPts val="400"/>
              </a:spcAft>
              <a:defRPr/>
            </a:pPr>
            <a:r>
              <a:rPr lang="en-US" altLang="en-US" sz="2000" dirty="0"/>
              <a:t>Once </a:t>
            </a:r>
            <a:r>
              <a:rPr lang="en-US" altLang="en-US" sz="2000" dirty="0" smtClean="0"/>
              <a:t>weighed /check-in, </a:t>
            </a:r>
            <a:r>
              <a:rPr lang="en-US" altLang="en-US" sz="2000" dirty="0"/>
              <a:t>record date and player’s status;  and your initials on ID card.</a:t>
            </a:r>
          </a:p>
          <a:p>
            <a:pPr marL="306000" indent="-306000" eaLnBrk="1" fontAlgn="auto" hangingPunct="1">
              <a:spcBef>
                <a:spcPts val="400"/>
              </a:spcBef>
              <a:spcAft>
                <a:spcPts val="400"/>
              </a:spcAft>
              <a:defRPr/>
            </a:pPr>
            <a:r>
              <a:rPr lang="en-US" altLang="en-US" sz="2000" b="1" u="sng" dirty="0"/>
              <a:t>Once </a:t>
            </a:r>
            <a:r>
              <a:rPr lang="en-US" altLang="en-US" sz="2000" b="1" u="sng" dirty="0" smtClean="0"/>
              <a:t>weigh-in / check-in </a:t>
            </a:r>
            <a:r>
              <a:rPr lang="en-US" altLang="en-US" sz="2000" b="1" u="sng" dirty="0"/>
              <a:t>is complete, no equipment may be exchanged.</a:t>
            </a:r>
            <a:endParaRPr lang="en-US" altLang="en-US" sz="2000" dirty="0"/>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rtlCol="0"/>
          <a:lstStyle/>
          <a:p>
            <a:pPr eaLnBrk="1" fontAlgn="auto" hangingPunct="1">
              <a:defRPr/>
            </a:pPr>
            <a:r>
              <a:rPr lang="en-US" sz="2800" dirty="0"/>
              <a:t>History, Philosophy, Structure</a:t>
            </a:r>
          </a:p>
        </p:txBody>
      </p:sp>
      <p:sp>
        <p:nvSpPr>
          <p:cNvPr id="2" name="Title 1"/>
          <p:cNvSpPr>
            <a:spLocks noGrp="1"/>
          </p:cNvSpPr>
          <p:nvPr>
            <p:ph type="title"/>
          </p:nvPr>
        </p:nvSpPr>
        <p:spPr/>
        <p:txBody>
          <a:bodyPr/>
          <a:lstStyle/>
          <a:p>
            <a:pPr eaLnBrk="1" fontAlgn="auto" hangingPunct="1">
              <a:spcAft>
                <a:spcPts val="0"/>
              </a:spcAft>
              <a:defRPr/>
            </a:pPr>
            <a:r>
              <a:rPr lang="en-US" dirty="0"/>
              <a:t>UNIT 1: Pop Warner Overview</a:t>
            </a:r>
          </a:p>
        </p:txBody>
      </p:sp>
      <p:pic>
        <p:nvPicPr>
          <p:cNvPr id="22532" name="Picture 5" descr="PW_3_cheer_c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3505200"/>
            <a:ext cx="2743200" cy="207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3" name="Picture 3" descr="PW_3_football_c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1600" y="3519487"/>
            <a:ext cx="2876550" cy="2043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en-US" sz="3200" dirty="0"/>
              <a:t/>
            </a:r>
            <a:br>
              <a:rPr lang="en-US" altLang="en-US" sz="3200" dirty="0"/>
            </a:br>
            <a:r>
              <a:rPr lang="en-US" altLang="en-US" sz="3200" dirty="0" smtClean="0"/>
              <a:t>Pre-Game Weigh-In / Check-In </a:t>
            </a:r>
            <a:r>
              <a:rPr lang="en-US" altLang="en-US" sz="2400" dirty="0"/>
              <a:t>(cont’d)</a:t>
            </a:r>
          </a:p>
        </p:txBody>
      </p:sp>
      <p:sp>
        <p:nvSpPr>
          <p:cNvPr id="259075" name="Rectangle 3"/>
          <p:cNvSpPr>
            <a:spLocks noGrp="1" noChangeArrowheads="1"/>
          </p:cNvSpPr>
          <p:nvPr>
            <p:ph sz="quarter" idx="1"/>
          </p:nvPr>
        </p:nvSpPr>
        <p:spPr>
          <a:xfrm>
            <a:off x="581025" y="1905000"/>
            <a:ext cx="7989888" cy="4800600"/>
          </a:xfrm>
        </p:spPr>
        <p:txBody>
          <a:bodyPr rtlCol="0">
            <a:noAutofit/>
          </a:bodyPr>
          <a:lstStyle/>
          <a:p>
            <a:pPr marL="306000" indent="-306000" eaLnBrk="1" fontAlgn="auto" hangingPunct="1">
              <a:spcBef>
                <a:spcPts val="0"/>
              </a:spcBef>
              <a:defRPr/>
            </a:pPr>
            <a:r>
              <a:rPr lang="en-US" altLang="en-US" sz="2200" dirty="0"/>
              <a:t>Players will be weighed according to the </a:t>
            </a:r>
            <a:r>
              <a:rPr lang="en-US" altLang="en-US" sz="2200" b="1" dirty="0">
                <a:solidFill>
                  <a:schemeClr val="tx1"/>
                </a:solidFill>
              </a:rPr>
              <a:t>Acceptable Method</a:t>
            </a:r>
            <a:r>
              <a:rPr lang="en-US" altLang="en-US" sz="2200" dirty="0">
                <a:solidFill>
                  <a:schemeClr val="tx1"/>
                </a:solidFill>
              </a:rPr>
              <a:t> described in National Rule Book (</a:t>
            </a:r>
            <a:r>
              <a:rPr lang="en-US" altLang="en-US" sz="2200" b="1" dirty="0">
                <a:solidFill>
                  <a:schemeClr val="tx1"/>
                </a:solidFill>
              </a:rPr>
              <a:t>full equipment without helmet</a:t>
            </a:r>
            <a:r>
              <a:rPr lang="en-US" altLang="en-US" sz="2200" dirty="0">
                <a:solidFill>
                  <a:schemeClr val="tx1"/>
                </a:solidFill>
              </a:rPr>
              <a:t>). </a:t>
            </a:r>
          </a:p>
          <a:p>
            <a:pPr marL="629850" lvl="1" indent="-306000" eaLnBrk="1" fontAlgn="auto" hangingPunct="1">
              <a:spcBef>
                <a:spcPts val="0"/>
              </a:spcBef>
              <a:defRPr/>
            </a:pPr>
            <a:r>
              <a:rPr lang="en-US" altLang="en-US" sz="1800" dirty="0">
                <a:solidFill>
                  <a:schemeClr val="tx1"/>
                </a:solidFill>
              </a:rPr>
              <a:t>If a player fails to meet the weight requirement, they will be given an opportunity, after other players have been weighed, to be weighed using the </a:t>
            </a:r>
            <a:r>
              <a:rPr lang="en-US" altLang="en-US" sz="1800" b="1" dirty="0">
                <a:solidFill>
                  <a:schemeClr val="tx1"/>
                </a:solidFill>
              </a:rPr>
              <a:t>Ideal Method</a:t>
            </a:r>
            <a:r>
              <a:rPr lang="en-US" altLang="en-US" sz="1800" dirty="0">
                <a:solidFill>
                  <a:schemeClr val="tx1"/>
                </a:solidFill>
              </a:rPr>
              <a:t> (without equipment; in gym shorts/socks).</a:t>
            </a:r>
          </a:p>
          <a:p>
            <a:pPr marL="306000" indent="-306000" eaLnBrk="1" fontAlgn="auto" hangingPunct="1">
              <a:defRPr/>
            </a:pPr>
            <a:r>
              <a:rPr lang="en-US" altLang="en-US" sz="2200" dirty="0">
                <a:solidFill>
                  <a:schemeClr val="tx1"/>
                </a:solidFill>
              </a:rPr>
              <a:t>Pass / Fail limits</a:t>
            </a:r>
          </a:p>
          <a:p>
            <a:pPr marL="306000" indent="-306000" eaLnBrk="1" fontAlgn="auto" hangingPunct="1">
              <a:spcAft>
                <a:spcPts val="0"/>
              </a:spcAft>
              <a:defRPr/>
            </a:pPr>
            <a:r>
              <a:rPr lang="en-US" altLang="en-US" sz="2200" dirty="0">
                <a:solidFill>
                  <a:schemeClr val="tx1"/>
                </a:solidFill>
              </a:rPr>
              <a:t>Weight allowances for equipment: </a:t>
            </a:r>
          </a:p>
          <a:p>
            <a:pPr marL="630000" lvl="1" indent="-306000" eaLnBrk="1" fontAlgn="auto" hangingPunct="1">
              <a:defRPr/>
            </a:pPr>
            <a:r>
              <a:rPr lang="en-US" altLang="en-US" sz="2000" dirty="0" err="1">
                <a:solidFill>
                  <a:schemeClr val="tx1"/>
                </a:solidFill>
              </a:rPr>
              <a:t>MiteyMite</a:t>
            </a:r>
            <a:r>
              <a:rPr lang="en-US" altLang="en-US" sz="2000" dirty="0">
                <a:solidFill>
                  <a:schemeClr val="tx1"/>
                </a:solidFill>
              </a:rPr>
              <a:t>: 7 lbs.; Jr. Peewee/Peewee: 8 lbs.; Jr. Midget/Midget: 9 lbs.</a:t>
            </a:r>
          </a:p>
          <a:p>
            <a:pPr marL="306000" indent="-306000" eaLnBrk="1" fontAlgn="auto" hangingPunct="1">
              <a:defRPr/>
            </a:pPr>
            <a:r>
              <a:rPr lang="en-US" altLang="en-US" sz="2200" dirty="0">
                <a:solidFill>
                  <a:schemeClr val="tx1"/>
                </a:solidFill>
                <a:cs typeface="Arial" panose="020B0604020202020204" pitchFamily="34" charset="0"/>
              </a:rPr>
              <a:t>Weekly weight gain allowed: </a:t>
            </a:r>
            <a:r>
              <a:rPr lang="en-US" altLang="en-US" sz="2200" dirty="0">
                <a:solidFill>
                  <a:schemeClr val="tx1"/>
                </a:solidFill>
                <a:latin typeface="Arial" panose="020B0604020202020204" pitchFamily="34" charset="0"/>
                <a:cs typeface="Arial" panose="020B0604020202020204" pitchFamily="34" charset="0"/>
              </a:rPr>
              <a:t>1</a:t>
            </a:r>
            <a:r>
              <a:rPr lang="en-US" altLang="en-US" sz="2200" dirty="0">
                <a:solidFill>
                  <a:schemeClr val="tx1"/>
                </a:solidFill>
              </a:rPr>
              <a:t> lb. in weeks 2, 4, 6, &amp; 8 (Max 4 lbs.) Additional </a:t>
            </a:r>
            <a:r>
              <a:rPr lang="en-US" altLang="en-US" sz="2200" dirty="0">
                <a:solidFill>
                  <a:schemeClr val="tx1"/>
                </a:solidFill>
                <a:latin typeface="Arial" panose="020B0604020202020204" pitchFamily="34" charset="0"/>
                <a:cs typeface="Arial" panose="020B0604020202020204" pitchFamily="34" charset="0"/>
              </a:rPr>
              <a:t>1</a:t>
            </a:r>
            <a:r>
              <a:rPr lang="en-US" altLang="en-US" sz="2200" dirty="0">
                <a:solidFill>
                  <a:schemeClr val="tx1"/>
                </a:solidFill>
              </a:rPr>
              <a:t> lb. at Super Bowl. </a:t>
            </a:r>
          </a:p>
          <a:p>
            <a:pPr marL="306000" indent="-306000" eaLnBrk="1" fontAlgn="auto" hangingPunct="1">
              <a:defRPr/>
            </a:pPr>
            <a:r>
              <a:rPr lang="en-US" altLang="en-US" sz="2200" b="1" dirty="0">
                <a:solidFill>
                  <a:schemeClr val="tx1"/>
                </a:solidFill>
              </a:rPr>
              <a:t>Decision of weigh master is final!</a:t>
            </a:r>
          </a:p>
        </p:txBody>
      </p:sp>
    </p:spTree>
  </p:cSld>
  <p:clrMapOvr>
    <a:masterClrMapping/>
  </p:clrMapOvr>
  <p:transition>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en-US" sz="3200" dirty="0"/>
              <a:t/>
            </a:r>
            <a:br>
              <a:rPr lang="en-US" altLang="en-US" sz="3200" dirty="0"/>
            </a:br>
            <a:r>
              <a:rPr lang="en-US" altLang="en-US" sz="3200" dirty="0" smtClean="0"/>
              <a:t>Pre-Game </a:t>
            </a:r>
            <a:r>
              <a:rPr lang="en-US" altLang="en-US" sz="3200" dirty="0"/>
              <a:t>Weigh-In </a:t>
            </a:r>
            <a:r>
              <a:rPr lang="en-US" altLang="en-US" sz="3200" dirty="0" smtClean="0"/>
              <a:t>/ Check-In </a:t>
            </a:r>
            <a:r>
              <a:rPr lang="en-US" altLang="en-US" sz="2400" dirty="0" smtClean="0"/>
              <a:t>(cont’d</a:t>
            </a:r>
            <a:r>
              <a:rPr lang="en-US" altLang="en-US" sz="2400" dirty="0"/>
              <a:t>)</a:t>
            </a:r>
            <a:endParaRPr lang="en-US" altLang="en-US" sz="3200" dirty="0"/>
          </a:p>
        </p:txBody>
      </p:sp>
      <p:sp>
        <p:nvSpPr>
          <p:cNvPr id="98307" name="Rectangle 3"/>
          <p:cNvSpPr>
            <a:spLocks noGrp="1" noChangeArrowheads="1"/>
          </p:cNvSpPr>
          <p:nvPr>
            <p:ph sz="quarter" idx="1"/>
          </p:nvPr>
        </p:nvSpPr>
        <p:spPr>
          <a:xfrm>
            <a:off x="593725" y="2286000"/>
            <a:ext cx="7989888" cy="3429000"/>
          </a:xfrm>
        </p:spPr>
        <p:txBody>
          <a:bodyPr/>
          <a:lstStyle/>
          <a:p>
            <a:pPr marL="0" indent="0" eaLnBrk="1" hangingPunct="1">
              <a:spcBef>
                <a:spcPts val="400"/>
              </a:spcBef>
              <a:spcAft>
                <a:spcPct val="0"/>
              </a:spcAft>
              <a:buFont typeface="Wingdings 2" panose="05020102010507070707" pitchFamily="18" charset="2"/>
              <a:buNone/>
            </a:pPr>
            <a:r>
              <a:rPr lang="en-US" altLang="en-US" sz="2800" dirty="0"/>
              <a:t>If players arrive late:</a:t>
            </a:r>
          </a:p>
          <a:p>
            <a:pPr lvl="1" eaLnBrk="1" hangingPunct="1">
              <a:spcBef>
                <a:spcPts val="400"/>
              </a:spcBef>
              <a:spcAft>
                <a:spcPct val="0"/>
              </a:spcAft>
            </a:pPr>
            <a:r>
              <a:rPr lang="en-US" altLang="en-US" sz="2800" dirty="0"/>
              <a:t>less than 15 minutes before kickoff </a:t>
            </a:r>
            <a:r>
              <a:rPr lang="en-US" altLang="en-US" sz="2800" dirty="0">
                <a:sym typeface="Wingdings" panose="05000000000000000000" pitchFamily="2" charset="2"/>
              </a:rPr>
              <a:t> </a:t>
            </a:r>
            <a:r>
              <a:rPr lang="en-US" altLang="en-US" sz="2800" dirty="0"/>
              <a:t>cannot play first half</a:t>
            </a:r>
          </a:p>
          <a:p>
            <a:pPr lvl="1" eaLnBrk="1" hangingPunct="1">
              <a:spcBef>
                <a:spcPts val="400"/>
              </a:spcBef>
              <a:spcAft>
                <a:spcPct val="0"/>
              </a:spcAft>
            </a:pPr>
            <a:r>
              <a:rPr lang="en-US" altLang="en-US" sz="2800" dirty="0"/>
              <a:t>during first half </a:t>
            </a:r>
            <a:r>
              <a:rPr lang="en-US" altLang="en-US" sz="2800" dirty="0">
                <a:sym typeface="Wingdings" panose="05000000000000000000" pitchFamily="2" charset="2"/>
              </a:rPr>
              <a:t> </a:t>
            </a:r>
            <a:r>
              <a:rPr lang="en-US" altLang="en-US" sz="2800" dirty="0"/>
              <a:t>weigh-in </a:t>
            </a:r>
            <a:r>
              <a:rPr lang="en-US" altLang="en-US" sz="2800" dirty="0" smtClean="0"/>
              <a:t>/check-in at </a:t>
            </a:r>
            <a:r>
              <a:rPr lang="en-US" altLang="en-US" sz="2800" dirty="0"/>
              <a:t>half-time and may play second half</a:t>
            </a:r>
          </a:p>
          <a:p>
            <a:pPr lvl="1" eaLnBrk="1" hangingPunct="1">
              <a:spcBef>
                <a:spcPts val="400"/>
              </a:spcBef>
              <a:spcAft>
                <a:spcPct val="0"/>
              </a:spcAft>
            </a:pPr>
            <a:r>
              <a:rPr lang="en-US" altLang="en-US" sz="2800" dirty="0"/>
              <a:t>after end of second quarter </a:t>
            </a:r>
            <a:r>
              <a:rPr lang="en-US" altLang="en-US" sz="2800" dirty="0">
                <a:sym typeface="Wingdings" panose="05000000000000000000" pitchFamily="2" charset="2"/>
              </a:rPr>
              <a:t> </a:t>
            </a:r>
            <a:r>
              <a:rPr lang="en-US" altLang="en-US" sz="2800" dirty="0"/>
              <a:t>not qualified to play</a:t>
            </a:r>
            <a:endParaRPr lang="en-US" altLang="en-US" sz="2800" b="1" u="sng" dirty="0"/>
          </a:p>
        </p:txBody>
      </p:sp>
    </p:spTree>
  </p:cSld>
  <p:clrMapOvr>
    <a:masterClrMapping/>
  </p:clrMapOvr>
  <p:transition>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en-US" sz="3200" dirty="0"/>
              <a:t/>
            </a:r>
            <a:br>
              <a:rPr lang="en-US" altLang="en-US" sz="3200" dirty="0"/>
            </a:br>
            <a:r>
              <a:rPr lang="en-US" altLang="en-US" sz="3200" dirty="0"/>
              <a:t>Pre-Game </a:t>
            </a:r>
            <a:r>
              <a:rPr lang="en-US" altLang="en-US" sz="3200" dirty="0" smtClean="0"/>
              <a:t>Check-In </a:t>
            </a:r>
            <a:r>
              <a:rPr lang="en-US" altLang="en-US" sz="3200" dirty="0"/>
              <a:t>(Spirit Participants)</a:t>
            </a:r>
          </a:p>
        </p:txBody>
      </p:sp>
      <p:sp>
        <p:nvSpPr>
          <p:cNvPr id="89091" name="Rectangle 3"/>
          <p:cNvSpPr>
            <a:spLocks noGrp="1" noChangeArrowheads="1"/>
          </p:cNvSpPr>
          <p:nvPr>
            <p:ph sz="quarter" idx="1"/>
          </p:nvPr>
        </p:nvSpPr>
        <p:spPr>
          <a:xfrm>
            <a:off x="581025" y="1981200"/>
            <a:ext cx="7800975" cy="4537075"/>
          </a:xfrm>
        </p:spPr>
        <p:txBody>
          <a:bodyPr/>
          <a:lstStyle/>
          <a:p>
            <a:pPr eaLnBrk="1" hangingPunct="1">
              <a:defRPr/>
            </a:pPr>
            <a:r>
              <a:rPr lang="en-US" altLang="en-US" sz="2000" dirty="0"/>
              <a:t>The cheer/dance squad Team Book(s) are to be turned over to the Game Commissioner prior to the start of game.</a:t>
            </a:r>
          </a:p>
          <a:p>
            <a:pPr eaLnBrk="1" hangingPunct="1">
              <a:defRPr/>
            </a:pPr>
            <a:r>
              <a:rPr lang="en-US" altLang="en-US" sz="2000" dirty="0"/>
              <a:t>Immediately following the football players' </a:t>
            </a:r>
            <a:r>
              <a:rPr lang="en-US" altLang="en-US" sz="2000" dirty="0" smtClean="0"/>
              <a:t>weigh-in/check-in, </a:t>
            </a:r>
            <a:r>
              <a:rPr lang="en-US" altLang="en-US" sz="2000" dirty="0"/>
              <a:t>the Game Commissioner will take attendance for spirit participants and initial each ID card. </a:t>
            </a:r>
          </a:p>
          <a:p>
            <a:pPr eaLnBrk="1" hangingPunct="1">
              <a:defRPr/>
            </a:pPr>
            <a:r>
              <a:rPr lang="en-US" altLang="en-US" sz="2000" dirty="0"/>
              <a:t>Participants should line up in alphabetical order and state their name to the Game Commissioner.</a:t>
            </a:r>
          </a:p>
          <a:p>
            <a:pPr marL="306000" indent="-306000" eaLnBrk="1" fontAlgn="auto" hangingPunct="1">
              <a:defRPr/>
            </a:pPr>
            <a:r>
              <a:rPr lang="en-US" altLang="en-US" sz="2000" dirty="0"/>
              <a:t>If cheer/dance participants arrive late:</a:t>
            </a:r>
          </a:p>
          <a:p>
            <a:pPr marL="629850" lvl="1" indent="-306000" eaLnBrk="1" fontAlgn="auto" hangingPunct="1">
              <a:spcBef>
                <a:spcPts val="200"/>
              </a:spcBef>
              <a:spcAft>
                <a:spcPts val="200"/>
              </a:spcAft>
              <a:defRPr/>
            </a:pPr>
            <a:r>
              <a:rPr lang="en-US" altLang="en-US" sz="2000" dirty="0"/>
              <a:t>not present at check-in </a:t>
            </a:r>
            <a:r>
              <a:rPr lang="en-US" altLang="en-US" sz="2000" dirty="0">
                <a:sym typeface="Wingdings" panose="05000000000000000000" pitchFamily="2" charset="2"/>
              </a:rPr>
              <a:t> c</a:t>
            </a:r>
            <a:r>
              <a:rPr lang="en-US" altLang="en-US" sz="2000" dirty="0"/>
              <a:t>annot cheer first half</a:t>
            </a:r>
          </a:p>
          <a:p>
            <a:pPr marL="629850" lvl="1" indent="-306000" eaLnBrk="1" fontAlgn="auto" hangingPunct="1">
              <a:spcBef>
                <a:spcPts val="200"/>
              </a:spcBef>
              <a:spcAft>
                <a:spcPts val="200"/>
              </a:spcAft>
              <a:defRPr/>
            </a:pPr>
            <a:r>
              <a:rPr lang="en-US" altLang="en-US" sz="2000" dirty="0"/>
              <a:t>during first half </a:t>
            </a:r>
            <a:r>
              <a:rPr lang="en-US" altLang="en-US" sz="2000" dirty="0">
                <a:sym typeface="Wingdings" panose="05000000000000000000" pitchFamily="2" charset="2"/>
              </a:rPr>
              <a:t> </a:t>
            </a:r>
            <a:r>
              <a:rPr lang="en-US" altLang="en-US" sz="2000" dirty="0"/>
              <a:t>check-in at half-time and may cheer second half</a:t>
            </a:r>
          </a:p>
          <a:p>
            <a:pPr marL="629850" lvl="1" indent="-306000" eaLnBrk="1" fontAlgn="auto" hangingPunct="1">
              <a:spcBef>
                <a:spcPts val="200"/>
              </a:spcBef>
              <a:spcAft>
                <a:spcPts val="200"/>
              </a:spcAft>
              <a:defRPr/>
            </a:pPr>
            <a:r>
              <a:rPr lang="en-US" altLang="en-US" sz="2000" dirty="0"/>
              <a:t>after end of second quarter </a:t>
            </a:r>
            <a:r>
              <a:rPr lang="en-US" altLang="en-US" sz="2000" dirty="0">
                <a:sym typeface="Wingdings" panose="05000000000000000000" pitchFamily="2" charset="2"/>
              </a:rPr>
              <a:t> </a:t>
            </a:r>
            <a:r>
              <a:rPr lang="en-US" altLang="en-US" sz="2000" dirty="0"/>
              <a:t>not qualified to cheer</a:t>
            </a:r>
          </a:p>
        </p:txBody>
      </p:sp>
    </p:spTree>
  </p:cSld>
  <p:clrMapOvr>
    <a:masterClrMapping/>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en-US" sz="3200" dirty="0"/>
              <a:t>Game Time:</a:t>
            </a:r>
            <a:br>
              <a:rPr lang="en-US" altLang="en-US" sz="3200" dirty="0"/>
            </a:br>
            <a:r>
              <a:rPr lang="en-US" altLang="en-US" sz="3200" dirty="0"/>
              <a:t>Sportsmanship Statement</a:t>
            </a:r>
          </a:p>
        </p:txBody>
      </p:sp>
      <p:sp>
        <p:nvSpPr>
          <p:cNvPr id="102403" name="Rectangle 3"/>
          <p:cNvSpPr>
            <a:spLocks noGrp="1" noChangeArrowheads="1"/>
          </p:cNvSpPr>
          <p:nvPr>
            <p:ph sz="half" idx="1"/>
          </p:nvPr>
        </p:nvSpPr>
        <p:spPr>
          <a:xfrm>
            <a:off x="581025" y="2060575"/>
            <a:ext cx="3609975" cy="4267200"/>
          </a:xfrm>
          <a:ln>
            <a:solidFill>
              <a:schemeClr val="tx2"/>
            </a:solidFill>
            <a:miter lim="800000"/>
            <a:headEnd/>
            <a:tailEnd/>
          </a:ln>
        </p:spPr>
        <p:txBody>
          <a:bodyPr>
            <a:normAutofit fontScale="85000" lnSpcReduction="20000"/>
          </a:bodyPr>
          <a:lstStyle/>
          <a:p>
            <a:pPr marL="0" indent="0" eaLnBrk="1" hangingPunct="1">
              <a:lnSpc>
                <a:spcPct val="110000"/>
              </a:lnSpc>
              <a:spcBef>
                <a:spcPct val="0"/>
              </a:spcBef>
              <a:spcAft>
                <a:spcPct val="0"/>
              </a:spcAft>
              <a:buFont typeface="Wingdings 2" panose="05020102010507070707" pitchFamily="18" charset="2"/>
              <a:buNone/>
            </a:pPr>
            <a:r>
              <a:rPr lang="en-US" altLang="en-US" sz="2000" dirty="0"/>
              <a:t>At all football games and cheer competitions, the NYS Public High School Athletic Association Statement on Sportsmanship (modified for Pop Warner) should be read over the loud speaker (if available) prior to the start of the game, or at the Official’s meeting at the 50-yard- line prior to the coin toss.</a:t>
            </a:r>
          </a:p>
        </p:txBody>
      </p:sp>
      <p:sp>
        <p:nvSpPr>
          <p:cNvPr id="102404" name="Rectangle 4"/>
          <p:cNvSpPr>
            <a:spLocks noGrp="1" noChangeArrowheads="1"/>
          </p:cNvSpPr>
          <p:nvPr>
            <p:ph sz="half" idx="2"/>
          </p:nvPr>
        </p:nvSpPr>
        <p:spPr>
          <a:xfrm>
            <a:off x="4325938" y="2060575"/>
            <a:ext cx="4271962" cy="4267200"/>
          </a:xfrm>
          <a:solidFill>
            <a:schemeClr val="tx1"/>
          </a:solidFill>
          <a:ln w="76200" cmpd="tri">
            <a:solidFill>
              <a:schemeClr val="bg1"/>
            </a:solidFill>
            <a:miter lim="800000"/>
            <a:headEnd/>
            <a:tailEnd/>
          </a:ln>
        </p:spPr>
        <p:txBody>
          <a:bodyPr>
            <a:normAutofit fontScale="85000" lnSpcReduction="20000"/>
          </a:bodyPr>
          <a:lstStyle/>
          <a:p>
            <a:pPr marL="0" indent="0" algn="ctr" eaLnBrk="1" hangingPunct="1">
              <a:lnSpc>
                <a:spcPct val="120000"/>
              </a:lnSpc>
              <a:buFontTx/>
              <a:buNone/>
              <a:defRPr/>
            </a:pPr>
            <a:r>
              <a:rPr lang="en-US" altLang="en-US" sz="2200" b="1" u="sng" dirty="0">
                <a:solidFill>
                  <a:schemeClr val="bg1"/>
                </a:solidFill>
              </a:rPr>
              <a:t>Sportsmanship Statement</a:t>
            </a:r>
          </a:p>
          <a:p>
            <a:pPr marL="0" indent="0" algn="ctr" eaLnBrk="1" hangingPunct="1">
              <a:lnSpc>
                <a:spcPct val="120000"/>
              </a:lnSpc>
              <a:buFontTx/>
              <a:buNone/>
              <a:defRPr/>
            </a:pPr>
            <a:r>
              <a:rPr lang="en-US" altLang="en-US" sz="2200" dirty="0">
                <a:solidFill>
                  <a:schemeClr val="bg1"/>
                </a:solidFill>
              </a:rPr>
              <a:t>The Capital District Pop Warner Football Federation requires officials to enforce all sportsmanlike rules for athletes and coaches.  We will not tolerate negative statements or actions between opposing players, especially trash-talking, taunting or baiting of opponents.  If such comments are heard </a:t>
            </a:r>
            <a:r>
              <a:rPr lang="en-US" altLang="en-US" sz="2200" b="1" dirty="0">
                <a:solidFill>
                  <a:schemeClr val="bg1"/>
                </a:solidFill>
              </a:rPr>
              <a:t>or actions seen, </a:t>
            </a:r>
            <a:r>
              <a:rPr lang="en-US" altLang="en-US" sz="2200" dirty="0">
                <a:solidFill>
                  <a:schemeClr val="bg1"/>
                </a:solidFill>
              </a:rPr>
              <a:t>a penalty will be assessed immediately.  We have been instructed not to issue warnings.  Let today’s contest reflect mutual respect. </a:t>
            </a:r>
          </a:p>
        </p:txBody>
      </p:sp>
    </p:spTree>
  </p:cSld>
  <p:clrMapOvr>
    <a:masterClrMapping/>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pPr eaLnBrk="1" fontAlgn="auto" hangingPunct="1">
              <a:spcAft>
                <a:spcPts val="0"/>
              </a:spcAft>
              <a:defRPr/>
            </a:pPr>
            <a:r>
              <a:rPr lang="en-US" altLang="en-US" sz="3200" dirty="0"/>
              <a:t>Game Time Regulations: Field ID Tags</a:t>
            </a:r>
          </a:p>
        </p:txBody>
      </p:sp>
      <p:sp>
        <p:nvSpPr>
          <p:cNvPr id="104451" name="Rectangle 3"/>
          <p:cNvSpPr>
            <a:spLocks noGrp="1" noChangeArrowheads="1"/>
          </p:cNvSpPr>
          <p:nvPr>
            <p:ph sz="quarter" idx="1"/>
          </p:nvPr>
        </p:nvSpPr>
        <p:spPr>
          <a:xfrm>
            <a:off x="457200" y="1981200"/>
            <a:ext cx="8229600" cy="4572000"/>
          </a:xfrm>
        </p:spPr>
        <p:txBody>
          <a:bodyPr/>
          <a:lstStyle/>
          <a:p>
            <a:pPr eaLnBrk="1" hangingPunct="1">
              <a:lnSpc>
                <a:spcPct val="120000"/>
              </a:lnSpc>
              <a:tabLst>
                <a:tab pos="2286000" algn="l"/>
              </a:tabLst>
            </a:pPr>
            <a:r>
              <a:rPr lang="en-US" altLang="en-US" sz="2600" dirty="0"/>
              <a:t>ONLY individuals on the official team roster OR with the appropriate field identification tags are allowed on the field of play.</a:t>
            </a:r>
          </a:p>
          <a:p>
            <a:pPr eaLnBrk="1" hangingPunct="1">
              <a:lnSpc>
                <a:spcPct val="80000"/>
              </a:lnSpc>
              <a:tabLst>
                <a:tab pos="2286000" algn="l"/>
              </a:tabLst>
            </a:pPr>
            <a:r>
              <a:rPr lang="en-US" altLang="en-US" sz="2600" dirty="0"/>
              <a:t>The following individuals will receive ID Tags for CDPW</a:t>
            </a:r>
          </a:p>
          <a:p>
            <a:pPr lvl="1" eaLnBrk="1" hangingPunct="1">
              <a:lnSpc>
                <a:spcPct val="80000"/>
              </a:lnSpc>
              <a:tabLst>
                <a:tab pos="2286000" algn="l"/>
              </a:tabLst>
            </a:pPr>
            <a:r>
              <a:rPr lang="en-US" altLang="en-US" sz="2400" dirty="0"/>
              <a:t>CDPW Board Members</a:t>
            </a:r>
          </a:p>
          <a:p>
            <a:pPr lvl="1" eaLnBrk="1" hangingPunct="1">
              <a:lnSpc>
                <a:spcPct val="80000"/>
              </a:lnSpc>
              <a:tabLst>
                <a:tab pos="2286000" algn="l"/>
              </a:tabLst>
            </a:pPr>
            <a:r>
              <a:rPr lang="en-US" altLang="en-US" sz="2400" dirty="0"/>
              <a:t>Association Presidents</a:t>
            </a:r>
          </a:p>
          <a:p>
            <a:pPr lvl="1" eaLnBrk="1" hangingPunct="1">
              <a:lnSpc>
                <a:spcPct val="80000"/>
              </a:lnSpc>
              <a:tabLst>
                <a:tab pos="2286000" algn="l"/>
              </a:tabLst>
            </a:pPr>
            <a:r>
              <a:rPr lang="en-US" altLang="en-US" sz="2400" dirty="0"/>
              <a:t>Football Team Head Coaches</a:t>
            </a:r>
          </a:p>
          <a:p>
            <a:pPr lvl="1" eaLnBrk="1" hangingPunct="1">
              <a:lnSpc>
                <a:spcPct val="80000"/>
              </a:lnSpc>
              <a:tabLst>
                <a:tab pos="2286000" algn="l"/>
              </a:tabLst>
            </a:pPr>
            <a:r>
              <a:rPr lang="en-US" altLang="en-US" sz="2400" dirty="0"/>
              <a:t>Spirit Head Coaches</a:t>
            </a:r>
          </a:p>
          <a:p>
            <a:pPr lvl="1" eaLnBrk="1" hangingPunct="1">
              <a:lnSpc>
                <a:spcPct val="80000"/>
              </a:lnSpc>
              <a:tabLst>
                <a:tab pos="2286000" algn="l"/>
              </a:tabLst>
            </a:pPr>
            <a:r>
              <a:rPr lang="en-US" altLang="en-US" sz="2400" dirty="0"/>
              <a:t>Team Commissioners</a:t>
            </a:r>
          </a:p>
        </p:txBody>
      </p:sp>
    </p:spTree>
  </p:cSld>
  <p:clrMapOvr>
    <a:masterClrMapping/>
  </p:clrMapOvr>
  <p:transition>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pPr eaLnBrk="1" fontAlgn="auto" hangingPunct="1">
              <a:spcAft>
                <a:spcPts val="0"/>
              </a:spcAft>
              <a:defRPr/>
            </a:pPr>
            <a:r>
              <a:rPr lang="en-US" altLang="en-US" sz="3200" dirty="0"/>
              <a:t>Game Time Regulations</a:t>
            </a:r>
          </a:p>
        </p:txBody>
      </p:sp>
      <p:sp>
        <p:nvSpPr>
          <p:cNvPr id="106499" name="Rectangle 3"/>
          <p:cNvSpPr>
            <a:spLocks noGrp="1" noChangeArrowheads="1"/>
          </p:cNvSpPr>
          <p:nvPr>
            <p:ph sz="quarter" idx="1"/>
          </p:nvPr>
        </p:nvSpPr>
        <p:spPr>
          <a:xfrm>
            <a:off x="581025" y="1981200"/>
            <a:ext cx="8105775" cy="4648200"/>
          </a:xfrm>
        </p:spPr>
        <p:txBody>
          <a:bodyPr/>
          <a:lstStyle/>
          <a:p>
            <a:pPr eaLnBrk="1" hangingPunct="1"/>
            <a:r>
              <a:rPr lang="en-US" altLang="en-US" sz="2000" dirty="0"/>
              <a:t>The home team shall supply a fence, rope or other restraining device to keep spectators a minimum of ten yards (</a:t>
            </a:r>
            <a:r>
              <a:rPr lang="en-US" altLang="en-US" sz="2000" dirty="0">
                <a:latin typeface="Arial" panose="020B0604020202020204" pitchFamily="34" charset="0"/>
                <a:cs typeface="Arial" panose="020B0604020202020204" pitchFamily="34" charset="0"/>
              </a:rPr>
              <a:t>10</a:t>
            </a:r>
            <a:r>
              <a:rPr lang="en-US" altLang="en-US" sz="2000" dirty="0"/>
              <a:t>) from the playing field.</a:t>
            </a:r>
          </a:p>
          <a:p>
            <a:pPr eaLnBrk="1" hangingPunct="1"/>
            <a:r>
              <a:rPr lang="en-US" altLang="en-US" sz="2000" dirty="0"/>
              <a:t>A maximum of ten (</a:t>
            </a:r>
            <a:r>
              <a:rPr lang="en-US" altLang="en-US" sz="2000" dirty="0">
                <a:latin typeface="Arial" panose="020B0604020202020204" pitchFamily="34" charset="0"/>
                <a:cs typeface="Arial" panose="020B0604020202020204" pitchFamily="34" charset="0"/>
              </a:rPr>
              <a:t>10</a:t>
            </a:r>
            <a:r>
              <a:rPr lang="en-US" altLang="en-US" sz="2000" dirty="0"/>
              <a:t>) rostered team personnel may be inside the 25-yard markers and within coaches’ box.</a:t>
            </a:r>
          </a:p>
          <a:p>
            <a:pPr lvl="1" eaLnBrk="1" hangingPunct="1"/>
            <a:r>
              <a:rPr lang="en-US" altLang="en-US" sz="1800" dirty="0">
                <a:latin typeface="Arial" panose="020B0604020202020204" pitchFamily="34" charset="0"/>
                <a:cs typeface="Arial" panose="020B0604020202020204" pitchFamily="34" charset="0"/>
              </a:rPr>
              <a:t>1</a:t>
            </a:r>
            <a:r>
              <a:rPr lang="en-US" altLang="en-US" sz="1800" dirty="0"/>
              <a:t> Head Coach, </a:t>
            </a:r>
            <a:r>
              <a:rPr lang="en-US" altLang="en-US" sz="1800" dirty="0">
                <a:latin typeface="Arial" panose="020B0604020202020204" pitchFamily="34" charset="0"/>
                <a:cs typeface="Arial" panose="020B0604020202020204" pitchFamily="34" charset="0"/>
              </a:rPr>
              <a:t>5</a:t>
            </a:r>
            <a:r>
              <a:rPr lang="en-US" altLang="en-US" sz="1800" dirty="0"/>
              <a:t> Assts., </a:t>
            </a:r>
            <a:r>
              <a:rPr lang="en-US" altLang="en-US" sz="1800" dirty="0">
                <a:latin typeface="Arial" panose="020B0604020202020204" pitchFamily="34" charset="0"/>
                <a:cs typeface="Arial" panose="020B0604020202020204" pitchFamily="34" charset="0"/>
              </a:rPr>
              <a:t>1</a:t>
            </a:r>
            <a:r>
              <a:rPr lang="en-US" altLang="en-US" sz="1800" dirty="0"/>
              <a:t> Coach Trainee, </a:t>
            </a:r>
            <a:r>
              <a:rPr lang="en-US" altLang="en-US" sz="1800" dirty="0">
                <a:latin typeface="Arial" panose="020B0604020202020204" pitchFamily="34" charset="0"/>
                <a:cs typeface="Arial" panose="020B0604020202020204" pitchFamily="34" charset="0"/>
              </a:rPr>
              <a:t>1</a:t>
            </a:r>
            <a:r>
              <a:rPr lang="en-US" altLang="en-US" sz="1800" dirty="0"/>
              <a:t> Commissioner, </a:t>
            </a:r>
            <a:r>
              <a:rPr lang="en-US" altLang="en-US" sz="1800" dirty="0">
                <a:latin typeface="Arial" panose="020B0604020202020204" pitchFamily="34" charset="0"/>
                <a:cs typeface="Arial" panose="020B0604020202020204" pitchFamily="34" charset="0"/>
              </a:rPr>
              <a:t>1</a:t>
            </a:r>
            <a:r>
              <a:rPr lang="en-US" altLang="en-US" sz="1800" dirty="0"/>
              <a:t> equipment manager, and </a:t>
            </a:r>
            <a:r>
              <a:rPr lang="en-US" altLang="en-US" sz="1800" dirty="0">
                <a:latin typeface="Arial" panose="020B0604020202020204" pitchFamily="34" charset="0"/>
                <a:cs typeface="Arial" panose="020B0604020202020204" pitchFamily="34" charset="0"/>
              </a:rPr>
              <a:t>1</a:t>
            </a:r>
            <a:r>
              <a:rPr lang="en-US" altLang="en-US" sz="1800" dirty="0"/>
              <a:t> certified trainer.) All others must stay behind the restraining device, except for the pre-game identified medical person.  </a:t>
            </a:r>
          </a:p>
          <a:p>
            <a:pPr eaLnBrk="1" hangingPunct="1"/>
            <a:r>
              <a:rPr lang="en-US" altLang="en-US" sz="2000" dirty="0"/>
              <a:t>Cheer/dance participants may be within five (</a:t>
            </a:r>
            <a:r>
              <a:rPr lang="en-US" altLang="en-US" dirty="0">
                <a:latin typeface="Arial" panose="020B0604020202020204" pitchFamily="34" charset="0"/>
                <a:cs typeface="Arial" panose="020B0604020202020204" pitchFamily="34" charset="0"/>
              </a:rPr>
              <a:t>5</a:t>
            </a:r>
            <a:r>
              <a:rPr lang="en-US" altLang="en-US" sz="2000" dirty="0"/>
              <a:t>) yards of the playing field, but may not be within the </a:t>
            </a:r>
            <a:r>
              <a:rPr lang="en-US" altLang="en-US" dirty="0">
                <a:latin typeface="Arial" panose="020B0604020202020204" pitchFamily="34" charset="0"/>
                <a:cs typeface="Arial" panose="020B0604020202020204" pitchFamily="34" charset="0"/>
              </a:rPr>
              <a:t>25</a:t>
            </a:r>
            <a:r>
              <a:rPr lang="en-US" altLang="en-US" sz="2000" dirty="0"/>
              <a:t>-yard markers. </a:t>
            </a:r>
          </a:p>
          <a:p>
            <a:pPr lvl="1" eaLnBrk="1" hangingPunct="1"/>
            <a:r>
              <a:rPr lang="en-US" altLang="en-US" sz="1800" b="1" dirty="0"/>
              <a:t>Exception: field has suitable space behind the football player’s bench, </a:t>
            </a:r>
            <a:r>
              <a:rPr lang="en-US" altLang="en-US" sz="1800" dirty="0"/>
              <a:t>such as a running track around the field.  However, squad may NOT be inside the football player’s “box.”</a:t>
            </a:r>
          </a:p>
        </p:txBody>
      </p:sp>
    </p:spTree>
  </p:cSld>
  <p:clrMapOvr>
    <a:masterClrMapping/>
  </p:clrMapOvr>
  <p:transition>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pPr eaLnBrk="1" fontAlgn="auto" hangingPunct="1">
              <a:spcAft>
                <a:spcPts val="0"/>
              </a:spcAft>
              <a:defRPr/>
            </a:pPr>
            <a:r>
              <a:rPr lang="en-US" altLang="en-US" sz="3200" dirty="0"/>
              <a:t>Game TIME Regulations </a:t>
            </a:r>
            <a:r>
              <a:rPr lang="en-US" altLang="en-US" sz="2400" dirty="0"/>
              <a:t>(Cont’d)</a:t>
            </a:r>
          </a:p>
        </p:txBody>
      </p:sp>
      <p:sp>
        <p:nvSpPr>
          <p:cNvPr id="108547" name="Rectangle 3"/>
          <p:cNvSpPr>
            <a:spLocks noGrp="1" noChangeArrowheads="1"/>
          </p:cNvSpPr>
          <p:nvPr>
            <p:ph sz="quarter" idx="1"/>
          </p:nvPr>
        </p:nvSpPr>
        <p:spPr>
          <a:xfrm>
            <a:off x="581025" y="2057400"/>
            <a:ext cx="7989888" cy="4395788"/>
          </a:xfrm>
        </p:spPr>
        <p:txBody>
          <a:bodyPr/>
          <a:lstStyle/>
          <a:p>
            <a:pPr eaLnBrk="1" hangingPunct="1"/>
            <a:r>
              <a:rPr lang="en-US" altLang="en-US" sz="2000" b="1" dirty="0"/>
              <a:t>No radios or other communicative devices, including cell phones, are allowed during game situations to relay information to the coaching staff on the sidelines. </a:t>
            </a:r>
          </a:p>
          <a:p>
            <a:pPr eaLnBrk="1" hangingPunct="1"/>
            <a:r>
              <a:rPr lang="en-US" altLang="en-US" sz="2000" dirty="0"/>
              <a:t>Games may be videotaped but cannot be shown at halftime.</a:t>
            </a:r>
          </a:p>
          <a:p>
            <a:pPr eaLnBrk="1" hangingPunct="1"/>
            <a:r>
              <a:rPr lang="en-US" altLang="en-US" sz="2000" dirty="0"/>
              <a:t>Sideline officials (statisticians, spotters, chain crew) should refrain from cheering, etc.</a:t>
            </a:r>
          </a:p>
          <a:p>
            <a:pPr eaLnBrk="1" hangingPunct="1"/>
            <a:r>
              <a:rPr lang="en-US" altLang="en-US" sz="2000" dirty="0"/>
              <a:t>Once a game has started, </a:t>
            </a:r>
            <a:r>
              <a:rPr lang="en-US" altLang="en-US" sz="2000" b="1" dirty="0"/>
              <a:t>only the head official </a:t>
            </a:r>
            <a:r>
              <a:rPr lang="en-US" altLang="en-US" sz="2000" dirty="0"/>
              <a:t>can call the game off. </a:t>
            </a:r>
          </a:p>
          <a:p>
            <a:pPr eaLnBrk="1" hangingPunct="1"/>
            <a:r>
              <a:rPr lang="en-US" altLang="en-US" sz="2000" b="1" i="1" u="sng" dirty="0"/>
              <a:t>A Game Commissioner cannot call a time out</a:t>
            </a:r>
            <a:r>
              <a:rPr lang="en-US" altLang="en-US" sz="2000" i="1" dirty="0"/>
              <a:t> </a:t>
            </a:r>
            <a:r>
              <a:rPr lang="en-US" altLang="en-US" sz="2000" dirty="0"/>
              <a:t>but may request a time out from the head coach in order to talk to the referee if there is a circumstance pending on the field.  </a:t>
            </a:r>
          </a:p>
        </p:txBody>
      </p:sp>
    </p:spTree>
  </p:cSld>
  <p:clrMapOvr>
    <a:masterClrMapping/>
  </p:clrMapOvr>
  <p:transition>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pPr eaLnBrk="1" fontAlgn="auto" hangingPunct="1">
              <a:spcAft>
                <a:spcPts val="0"/>
              </a:spcAft>
              <a:defRPr/>
            </a:pPr>
            <a:r>
              <a:rPr lang="en-US" altLang="en-US" sz="3200" dirty="0"/>
              <a:t>Minimum Player Rule</a:t>
            </a:r>
          </a:p>
        </p:txBody>
      </p:sp>
      <p:sp>
        <p:nvSpPr>
          <p:cNvPr id="110595" name="Rectangle 3"/>
          <p:cNvSpPr>
            <a:spLocks noGrp="1" noChangeArrowheads="1"/>
          </p:cNvSpPr>
          <p:nvPr>
            <p:ph sz="quarter" idx="1"/>
          </p:nvPr>
        </p:nvSpPr>
        <p:spPr>
          <a:xfrm>
            <a:off x="461169" y="1981200"/>
            <a:ext cx="8229600" cy="4495800"/>
          </a:xfrm>
        </p:spPr>
        <p:txBody>
          <a:bodyPr>
            <a:normAutofit lnSpcReduction="10000"/>
          </a:bodyPr>
          <a:lstStyle/>
          <a:p>
            <a:pPr eaLnBrk="1" hangingPunct="1">
              <a:spcBef>
                <a:spcPct val="0"/>
              </a:spcBef>
            </a:pPr>
            <a:r>
              <a:rPr lang="en-US" altLang="en-US" sz="2000" dirty="0"/>
              <a:t>A minimum of </a:t>
            </a:r>
            <a:r>
              <a:rPr lang="en-US" altLang="en-US" sz="2000" b="1" dirty="0">
                <a:latin typeface="Arial" panose="020B0604020202020204" pitchFamily="34" charset="0"/>
                <a:cs typeface="Arial" panose="020B0604020202020204" pitchFamily="34" charset="0"/>
              </a:rPr>
              <a:t>16</a:t>
            </a:r>
            <a:r>
              <a:rPr lang="en-US" altLang="en-US" sz="2000" b="1" dirty="0"/>
              <a:t> tackle players (</a:t>
            </a:r>
            <a:r>
              <a:rPr lang="en-US" altLang="en-US" sz="2000" b="1" dirty="0">
                <a:latin typeface="Arial" panose="020B0604020202020204" pitchFamily="34" charset="0"/>
                <a:cs typeface="Arial" panose="020B0604020202020204" pitchFamily="34" charset="0"/>
              </a:rPr>
              <a:t>10</a:t>
            </a:r>
            <a:r>
              <a:rPr lang="en-US" altLang="en-US" sz="2000" b="1" dirty="0"/>
              <a:t> for Flag) dressed and eligible for play </a:t>
            </a:r>
            <a:r>
              <a:rPr lang="en-US" altLang="en-US" sz="2000" dirty="0"/>
              <a:t>are required to start a game; </a:t>
            </a:r>
            <a:r>
              <a:rPr lang="en-US" altLang="en-US" sz="2000" dirty="0">
                <a:solidFill>
                  <a:schemeClr val="tx1"/>
                </a:solidFill>
              </a:rPr>
              <a:t>you may finish a game with </a:t>
            </a:r>
            <a:r>
              <a:rPr lang="en-US" altLang="en-US" sz="2000" b="1" dirty="0">
                <a:latin typeface="Arial" panose="020B0604020202020204" pitchFamily="34" charset="0"/>
                <a:cs typeface="Arial" panose="020B0604020202020204" pitchFamily="34" charset="0"/>
              </a:rPr>
              <a:t>15 </a:t>
            </a:r>
            <a:r>
              <a:rPr lang="en-US" altLang="en-US" sz="2000" dirty="0">
                <a:solidFill>
                  <a:schemeClr val="tx1"/>
                </a:solidFill>
              </a:rPr>
              <a:t>players.</a:t>
            </a:r>
          </a:p>
          <a:p>
            <a:pPr eaLnBrk="1" hangingPunct="1">
              <a:spcBef>
                <a:spcPct val="0"/>
              </a:spcBef>
            </a:pPr>
            <a:r>
              <a:rPr lang="en-US" altLang="en-US" sz="2000" dirty="0"/>
              <a:t>If the count of eligible players falls below </a:t>
            </a:r>
            <a:r>
              <a:rPr lang="en-US" altLang="en-US" sz="2000" b="1" dirty="0">
                <a:latin typeface="Arial" panose="020B0604020202020204" pitchFamily="34" charset="0"/>
                <a:cs typeface="Arial" panose="020B0604020202020204" pitchFamily="34" charset="0"/>
              </a:rPr>
              <a:t>15</a:t>
            </a:r>
            <a:r>
              <a:rPr lang="en-US" altLang="en-US" sz="2000" dirty="0">
                <a:solidFill>
                  <a:srgbClr val="FF0000"/>
                </a:solidFill>
              </a:rPr>
              <a:t> </a:t>
            </a:r>
            <a:r>
              <a:rPr lang="en-US" altLang="en-US" sz="2000" dirty="0"/>
              <a:t>(</a:t>
            </a:r>
            <a:r>
              <a:rPr lang="en-US" altLang="en-US" sz="2000" b="1" dirty="0">
                <a:latin typeface="Arial" panose="020B0604020202020204" pitchFamily="34" charset="0"/>
                <a:cs typeface="Arial" panose="020B0604020202020204" pitchFamily="34" charset="0"/>
              </a:rPr>
              <a:t>10 </a:t>
            </a:r>
            <a:r>
              <a:rPr lang="en-US" altLang="en-US" sz="2000" b="1" dirty="0"/>
              <a:t>for Flag</a:t>
            </a:r>
            <a:r>
              <a:rPr lang="en-US" altLang="en-US" sz="2000" dirty="0"/>
              <a:t>),</a:t>
            </a:r>
            <a:r>
              <a:rPr lang="en-US" altLang="en-US" sz="2000" b="1" dirty="0">
                <a:solidFill>
                  <a:schemeClr val="tx1"/>
                </a:solidFill>
              </a:rPr>
              <a:t> </a:t>
            </a:r>
            <a:r>
              <a:rPr lang="en-US" altLang="en-US" sz="2000" b="1" u="sng" dirty="0">
                <a:solidFill>
                  <a:schemeClr val="tx1"/>
                </a:solidFill>
              </a:rPr>
              <a:t>the game will immediately be suspended</a:t>
            </a:r>
            <a:r>
              <a:rPr lang="en-US" altLang="en-US" sz="2000" b="1" dirty="0">
                <a:solidFill>
                  <a:schemeClr val="tx1"/>
                </a:solidFill>
              </a:rPr>
              <a:t>. </a:t>
            </a:r>
          </a:p>
          <a:p>
            <a:pPr eaLnBrk="1" hangingPunct="1">
              <a:spcBef>
                <a:spcPct val="0"/>
              </a:spcBef>
            </a:pPr>
            <a:r>
              <a:rPr lang="en-US" altLang="en-US" sz="2000" dirty="0"/>
              <a:t>The CDPW Commissioner should be notified immediately, and a continuation game will be played on the following </a:t>
            </a:r>
            <a:r>
              <a:rPr lang="en-US" altLang="en-US" sz="2000" b="1" dirty="0"/>
              <a:t>Wednesday night.</a:t>
            </a:r>
          </a:p>
          <a:p>
            <a:pPr lvl="1" eaLnBrk="1" hangingPunct="1">
              <a:spcBef>
                <a:spcPct val="0"/>
              </a:spcBef>
            </a:pPr>
            <a:r>
              <a:rPr lang="en-US" altLang="en-US" sz="1800" dirty="0"/>
              <a:t>All players who were eligible to play at the </a:t>
            </a:r>
            <a:r>
              <a:rPr lang="en-US" altLang="en-US" sz="1800" b="1" dirty="0"/>
              <a:t>start of the suspended game </a:t>
            </a:r>
            <a:r>
              <a:rPr lang="en-US" altLang="en-US" sz="1800" dirty="0"/>
              <a:t>will be allowed to play in the continuation game. </a:t>
            </a:r>
          </a:p>
          <a:p>
            <a:pPr eaLnBrk="1" hangingPunct="1">
              <a:spcBef>
                <a:spcPct val="0"/>
              </a:spcBef>
            </a:pPr>
            <a:r>
              <a:rPr lang="en-US" altLang="en-US" sz="2000" dirty="0"/>
              <a:t>If a game is suspended for any other reason, (inclement weather, etc.), the game will also be continued on the following </a:t>
            </a:r>
            <a:r>
              <a:rPr lang="en-US" altLang="en-US" sz="2000" b="1" dirty="0"/>
              <a:t>Wednesday night</a:t>
            </a:r>
            <a:r>
              <a:rPr lang="en-US" altLang="en-US" sz="2000" dirty="0"/>
              <a:t>. </a:t>
            </a:r>
          </a:p>
          <a:p>
            <a:pPr lvl="1" eaLnBrk="1" hangingPunct="1">
              <a:spcBef>
                <a:spcPct val="0"/>
              </a:spcBef>
            </a:pPr>
            <a:r>
              <a:rPr lang="en-US" altLang="en-US" sz="1800" dirty="0"/>
              <a:t>Only players eligible to play at the </a:t>
            </a:r>
            <a:r>
              <a:rPr lang="en-US" altLang="en-US" sz="1800" b="1" dirty="0"/>
              <a:t>time the game was suspended </a:t>
            </a:r>
            <a:r>
              <a:rPr lang="en-US" altLang="en-US" sz="1800" dirty="0"/>
              <a:t>will be allowed to play in the continuation game.</a:t>
            </a:r>
          </a:p>
        </p:txBody>
      </p:sp>
    </p:spTree>
  </p:cSld>
  <p:clrMapOvr>
    <a:masterClrMapping/>
  </p:clrMapOvr>
  <p:transition>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eaLnBrk="1" fontAlgn="auto" hangingPunct="1">
              <a:spcAft>
                <a:spcPts val="0"/>
              </a:spcAft>
              <a:defRPr/>
            </a:pPr>
            <a:r>
              <a:rPr lang="en-US" altLang="en-US" sz="3200" dirty="0"/>
              <a:t>Minimum Play Requirement (MPR)</a:t>
            </a:r>
          </a:p>
        </p:txBody>
      </p:sp>
      <p:sp>
        <p:nvSpPr>
          <p:cNvPr id="112643" name="Rectangle 3"/>
          <p:cNvSpPr>
            <a:spLocks noGrp="1" noChangeArrowheads="1"/>
          </p:cNvSpPr>
          <p:nvPr>
            <p:ph sz="quarter" idx="1"/>
          </p:nvPr>
        </p:nvSpPr>
        <p:spPr>
          <a:xfrm>
            <a:off x="565150" y="1981200"/>
            <a:ext cx="7989888" cy="4648200"/>
          </a:xfrm>
        </p:spPr>
        <p:txBody>
          <a:bodyPr/>
          <a:lstStyle/>
          <a:p>
            <a:pPr eaLnBrk="1" hangingPunct="1">
              <a:spcAft>
                <a:spcPts val="300"/>
              </a:spcAft>
              <a:defRPr/>
            </a:pPr>
            <a:r>
              <a:rPr lang="en-US" altLang="en-US" sz="2400" dirty="0"/>
              <a:t>Coaches shall follow the MPR rule (based on # of eligible players </a:t>
            </a:r>
            <a:r>
              <a:rPr lang="en-US" altLang="en-US" sz="2400" b="1" dirty="0"/>
              <a:t>at time of game</a:t>
            </a:r>
            <a:r>
              <a:rPr lang="en-US" altLang="en-US" sz="2400" dirty="0"/>
              <a:t>):</a:t>
            </a:r>
          </a:p>
          <a:p>
            <a:pPr lvl="1" eaLnBrk="1" hangingPunct="1">
              <a:spcAft>
                <a:spcPts val="300"/>
              </a:spcAft>
              <a:defRPr/>
            </a:pPr>
            <a:r>
              <a:rPr lang="en-US" altLang="en-US" sz="2400" dirty="0">
                <a:latin typeface="Arial" panose="020B0604020202020204" pitchFamily="34" charset="0"/>
                <a:cs typeface="Arial" panose="020B0604020202020204" pitchFamily="34" charset="0"/>
              </a:rPr>
              <a:t>16</a:t>
            </a:r>
            <a:r>
              <a:rPr lang="en-US" altLang="en-US" sz="2400" dirty="0"/>
              <a:t> – </a:t>
            </a:r>
            <a:r>
              <a:rPr lang="en-US" altLang="en-US" sz="2400" dirty="0">
                <a:latin typeface="Arial" panose="020B0604020202020204" pitchFamily="34" charset="0"/>
                <a:cs typeface="Arial" panose="020B0604020202020204" pitchFamily="34" charset="0"/>
              </a:rPr>
              <a:t>25</a:t>
            </a:r>
            <a:r>
              <a:rPr lang="en-US" altLang="en-US" sz="2400" dirty="0"/>
              <a:t> players </a:t>
            </a:r>
            <a:r>
              <a:rPr lang="en-US" altLang="en-US" sz="2400" dirty="0">
                <a:sym typeface="Wingdings" panose="05000000000000000000" pitchFamily="2" charset="2"/>
              </a:rPr>
              <a:t> </a:t>
            </a:r>
            <a:r>
              <a:rPr lang="en-US" altLang="en-US" sz="2400" dirty="0">
                <a:latin typeface="Arial" panose="020B0604020202020204" pitchFamily="34" charset="0"/>
                <a:cs typeface="Arial" panose="020B0604020202020204" pitchFamily="34" charset="0"/>
                <a:sym typeface="Wingdings" panose="05000000000000000000" pitchFamily="2" charset="2"/>
              </a:rPr>
              <a:t>10</a:t>
            </a:r>
            <a:r>
              <a:rPr lang="en-US" altLang="en-US" sz="2400" dirty="0">
                <a:sym typeface="Wingdings" panose="05000000000000000000" pitchFamily="2" charset="2"/>
              </a:rPr>
              <a:t> plays (</a:t>
            </a:r>
            <a:r>
              <a:rPr lang="en-US" altLang="en-US" sz="2400" dirty="0">
                <a:latin typeface="Arial" panose="020B0604020202020204" pitchFamily="34" charset="0"/>
                <a:cs typeface="Arial" panose="020B0604020202020204" pitchFamily="34" charset="0"/>
                <a:sym typeface="Wingdings" panose="05000000000000000000" pitchFamily="2" charset="2"/>
              </a:rPr>
              <a:t>12</a:t>
            </a:r>
            <a:r>
              <a:rPr lang="en-US" altLang="en-US" sz="2400" dirty="0">
                <a:sym typeface="Wingdings" panose="05000000000000000000" pitchFamily="2" charset="2"/>
              </a:rPr>
              <a:t> for </a:t>
            </a:r>
            <a:r>
              <a:rPr lang="en-US" altLang="en-US" sz="2400" dirty="0" err="1">
                <a:sym typeface="Wingdings" panose="05000000000000000000" pitchFamily="2" charset="2"/>
              </a:rPr>
              <a:t>Mitey</a:t>
            </a:r>
            <a:r>
              <a:rPr lang="en-US" altLang="en-US" sz="2400" dirty="0">
                <a:sym typeface="Wingdings" panose="05000000000000000000" pitchFamily="2" charset="2"/>
              </a:rPr>
              <a:t> Mite)</a:t>
            </a:r>
          </a:p>
          <a:p>
            <a:pPr lvl="1" eaLnBrk="1" hangingPunct="1">
              <a:spcAft>
                <a:spcPts val="300"/>
              </a:spcAft>
              <a:defRPr/>
            </a:pPr>
            <a:r>
              <a:rPr lang="en-US" altLang="en-US" sz="2400" dirty="0">
                <a:latin typeface="Arial" panose="020B0604020202020204" pitchFamily="34" charset="0"/>
                <a:cs typeface="Arial" panose="020B0604020202020204" pitchFamily="34" charset="0"/>
                <a:sym typeface="Wingdings" panose="05000000000000000000" pitchFamily="2" charset="2"/>
              </a:rPr>
              <a:t>26</a:t>
            </a:r>
            <a:r>
              <a:rPr lang="en-US" altLang="en-US" sz="2400" dirty="0">
                <a:sym typeface="Wingdings" panose="05000000000000000000" pitchFamily="2" charset="2"/>
              </a:rPr>
              <a:t> – </a:t>
            </a:r>
            <a:r>
              <a:rPr lang="en-US" altLang="en-US" sz="2400" dirty="0">
                <a:latin typeface="Arial" panose="020B0604020202020204" pitchFamily="34" charset="0"/>
                <a:cs typeface="Arial" panose="020B0604020202020204" pitchFamily="34" charset="0"/>
                <a:sym typeface="Wingdings" panose="05000000000000000000" pitchFamily="2" charset="2"/>
              </a:rPr>
              <a:t>30</a:t>
            </a:r>
            <a:r>
              <a:rPr lang="en-US" altLang="en-US" sz="2400" dirty="0">
                <a:sym typeface="Wingdings" panose="05000000000000000000" pitchFamily="2" charset="2"/>
              </a:rPr>
              <a:t> players  </a:t>
            </a:r>
            <a:r>
              <a:rPr lang="en-US" altLang="en-US" sz="2400" dirty="0">
                <a:latin typeface="Arial" panose="020B0604020202020204" pitchFamily="34" charset="0"/>
                <a:cs typeface="Arial" panose="020B0604020202020204" pitchFamily="34" charset="0"/>
                <a:sym typeface="Wingdings" panose="05000000000000000000" pitchFamily="2" charset="2"/>
              </a:rPr>
              <a:t>8</a:t>
            </a:r>
            <a:r>
              <a:rPr lang="en-US" altLang="en-US" sz="2400" dirty="0">
                <a:sym typeface="Wingdings" panose="05000000000000000000" pitchFamily="2" charset="2"/>
              </a:rPr>
              <a:t> plays (</a:t>
            </a:r>
            <a:r>
              <a:rPr lang="en-US" altLang="en-US" sz="2400" dirty="0">
                <a:latin typeface="Arial" panose="020B0604020202020204" pitchFamily="34" charset="0"/>
                <a:cs typeface="Arial" panose="020B0604020202020204" pitchFamily="34" charset="0"/>
                <a:sym typeface="Wingdings" panose="05000000000000000000" pitchFamily="2" charset="2"/>
              </a:rPr>
              <a:t>10</a:t>
            </a:r>
            <a:r>
              <a:rPr lang="en-US" altLang="en-US" sz="2400" dirty="0">
                <a:sym typeface="Wingdings" panose="05000000000000000000" pitchFamily="2" charset="2"/>
              </a:rPr>
              <a:t> for </a:t>
            </a:r>
            <a:r>
              <a:rPr lang="en-US" altLang="en-US" sz="2400" dirty="0" err="1">
                <a:sym typeface="Wingdings" panose="05000000000000000000" pitchFamily="2" charset="2"/>
              </a:rPr>
              <a:t>Mitey</a:t>
            </a:r>
            <a:r>
              <a:rPr lang="en-US" altLang="en-US" sz="2400" dirty="0">
                <a:sym typeface="Wingdings" panose="05000000000000000000" pitchFamily="2" charset="2"/>
              </a:rPr>
              <a:t> Mite)</a:t>
            </a:r>
          </a:p>
          <a:p>
            <a:pPr lvl="1" eaLnBrk="1" hangingPunct="1">
              <a:spcAft>
                <a:spcPts val="300"/>
              </a:spcAft>
              <a:defRPr/>
            </a:pPr>
            <a:r>
              <a:rPr lang="en-US" altLang="en-US" sz="2400" dirty="0">
                <a:latin typeface="Arial" panose="020B0604020202020204" pitchFamily="34" charset="0"/>
                <a:cs typeface="Arial" panose="020B0604020202020204" pitchFamily="34" charset="0"/>
                <a:sym typeface="Wingdings" panose="05000000000000000000" pitchFamily="2" charset="2"/>
              </a:rPr>
              <a:t>31</a:t>
            </a:r>
            <a:r>
              <a:rPr lang="en-US" altLang="en-US" sz="2400" dirty="0">
                <a:sym typeface="Wingdings" panose="05000000000000000000" pitchFamily="2" charset="2"/>
              </a:rPr>
              <a:t> – </a:t>
            </a:r>
            <a:r>
              <a:rPr lang="en-US" altLang="en-US" sz="2400" dirty="0">
                <a:latin typeface="Arial" panose="020B0604020202020204" pitchFamily="34" charset="0"/>
                <a:cs typeface="Arial" panose="020B0604020202020204" pitchFamily="34" charset="0"/>
                <a:sym typeface="Wingdings" panose="05000000000000000000" pitchFamily="2" charset="2"/>
              </a:rPr>
              <a:t>35</a:t>
            </a:r>
            <a:r>
              <a:rPr lang="en-US" altLang="en-US" sz="2400" dirty="0">
                <a:sym typeface="Wingdings" panose="05000000000000000000" pitchFamily="2" charset="2"/>
              </a:rPr>
              <a:t> players  </a:t>
            </a:r>
            <a:r>
              <a:rPr lang="en-US" altLang="en-US" sz="2400" dirty="0">
                <a:latin typeface="Arial" panose="020B0604020202020204" pitchFamily="34" charset="0"/>
                <a:cs typeface="Arial" panose="020B0604020202020204" pitchFamily="34" charset="0"/>
                <a:sym typeface="Wingdings" panose="05000000000000000000" pitchFamily="2" charset="2"/>
              </a:rPr>
              <a:t>6</a:t>
            </a:r>
            <a:r>
              <a:rPr lang="en-US" altLang="en-US" sz="2400" dirty="0">
                <a:sym typeface="Wingdings" panose="05000000000000000000" pitchFamily="2" charset="2"/>
              </a:rPr>
              <a:t> plays (</a:t>
            </a:r>
            <a:r>
              <a:rPr lang="en-US" altLang="en-US" sz="2400" dirty="0">
                <a:latin typeface="Arial" panose="020B0604020202020204" pitchFamily="34" charset="0"/>
                <a:cs typeface="Arial" panose="020B0604020202020204" pitchFamily="34" charset="0"/>
                <a:sym typeface="Wingdings" panose="05000000000000000000" pitchFamily="2" charset="2"/>
              </a:rPr>
              <a:t>8</a:t>
            </a:r>
            <a:r>
              <a:rPr lang="en-US" altLang="en-US" sz="2400" dirty="0">
                <a:sym typeface="Wingdings" panose="05000000000000000000" pitchFamily="2" charset="2"/>
              </a:rPr>
              <a:t> for </a:t>
            </a:r>
            <a:r>
              <a:rPr lang="en-US" altLang="en-US" sz="2400" dirty="0" err="1">
                <a:sym typeface="Wingdings" panose="05000000000000000000" pitchFamily="2" charset="2"/>
              </a:rPr>
              <a:t>Mitey</a:t>
            </a:r>
            <a:r>
              <a:rPr lang="en-US" altLang="en-US" sz="2400" dirty="0">
                <a:sym typeface="Wingdings" panose="05000000000000000000" pitchFamily="2" charset="2"/>
              </a:rPr>
              <a:t> Mite)</a:t>
            </a:r>
          </a:p>
          <a:p>
            <a:pPr lvl="1" eaLnBrk="1" hangingPunct="1">
              <a:spcAft>
                <a:spcPts val="300"/>
              </a:spcAft>
              <a:defRPr/>
            </a:pPr>
            <a:r>
              <a:rPr lang="en-US" altLang="en-US" sz="2400" dirty="0">
                <a:sym typeface="Wingdings" panose="05000000000000000000" pitchFamily="2" charset="2"/>
              </a:rPr>
              <a:t>Flag  All players receive </a:t>
            </a:r>
            <a:r>
              <a:rPr lang="en-US" altLang="en-US" sz="2400" dirty="0">
                <a:latin typeface="Arial" panose="020B0604020202020204" pitchFamily="34" charset="0"/>
                <a:cs typeface="Arial" panose="020B0604020202020204" pitchFamily="34" charset="0"/>
                <a:sym typeface="Wingdings" panose="05000000000000000000" pitchFamily="2" charset="2"/>
              </a:rPr>
              <a:t>10</a:t>
            </a:r>
            <a:r>
              <a:rPr lang="en-US" altLang="en-US" sz="2400" dirty="0">
                <a:sym typeface="Wingdings" panose="05000000000000000000" pitchFamily="2" charset="2"/>
              </a:rPr>
              <a:t> plays</a:t>
            </a:r>
          </a:p>
          <a:p>
            <a:pPr marL="323850" lvl="1" indent="0" eaLnBrk="1" hangingPunct="1">
              <a:spcAft>
                <a:spcPts val="300"/>
              </a:spcAft>
              <a:buFont typeface="Wingdings 2" panose="05020102010507070707" pitchFamily="18" charset="2"/>
              <a:buNone/>
              <a:defRPr/>
            </a:pPr>
            <a:endParaRPr lang="en-US" altLang="en-US" sz="1000" dirty="0">
              <a:sym typeface="Wingdings" panose="05000000000000000000" pitchFamily="2" charset="2"/>
            </a:endParaRPr>
          </a:p>
          <a:p>
            <a:pPr eaLnBrk="1" hangingPunct="1">
              <a:spcAft>
                <a:spcPts val="300"/>
              </a:spcAft>
              <a:defRPr/>
            </a:pPr>
            <a:r>
              <a:rPr lang="en-US" altLang="en-US" sz="2400" dirty="0"/>
              <a:t>MPR must be met for all players </a:t>
            </a:r>
            <a:r>
              <a:rPr lang="en-US" altLang="en-US" sz="2400" b="1" dirty="0"/>
              <a:t>by the end of the 3</a:t>
            </a:r>
            <a:r>
              <a:rPr lang="en-US" altLang="en-US" sz="2400" b="1" baseline="30000" dirty="0"/>
              <a:t>rd</a:t>
            </a:r>
            <a:r>
              <a:rPr lang="en-US" altLang="en-US" sz="2400" b="1" dirty="0"/>
              <a:t> quarter </a:t>
            </a:r>
            <a:r>
              <a:rPr lang="en-US" altLang="en-US" sz="2400" dirty="0"/>
              <a:t>– </a:t>
            </a:r>
            <a:r>
              <a:rPr lang="en-US" altLang="en-US" sz="2400" b="1" dirty="0"/>
              <a:t>otherwise, player(s) </a:t>
            </a:r>
            <a:r>
              <a:rPr lang="en-US" altLang="en-US" sz="2400" b="1" u="sng" dirty="0"/>
              <a:t>must enter the game at the start of the 4</a:t>
            </a:r>
            <a:r>
              <a:rPr lang="en-US" altLang="en-US" sz="2400" b="1" u="sng" baseline="30000" dirty="0"/>
              <a:t>th</a:t>
            </a:r>
            <a:r>
              <a:rPr lang="en-US" altLang="en-US" sz="2400" b="1" u="sng" dirty="0"/>
              <a:t> quarter and remain in game</a:t>
            </a:r>
            <a:r>
              <a:rPr lang="en-US" altLang="en-US" sz="2400" b="1" dirty="0"/>
              <a:t> until MPR is met</a:t>
            </a:r>
            <a:r>
              <a:rPr lang="en-US" altLang="en-US" sz="2400" dirty="0"/>
              <a:t>.</a:t>
            </a:r>
            <a:endParaRPr lang="en-US" altLang="en-US" sz="2400" dirty="0">
              <a:sym typeface="Wingdings" panose="05000000000000000000" pitchFamily="2" charset="2"/>
            </a:endParaRPr>
          </a:p>
        </p:txBody>
      </p:sp>
    </p:spTree>
  </p:cSld>
  <p:clrMapOvr>
    <a:masterClrMapping/>
  </p:clrMapOvr>
  <p:transition>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What plays count toward MPR?</a:t>
            </a:r>
            <a:endParaRPr lang="en-US" sz="2400" dirty="0"/>
          </a:p>
        </p:txBody>
      </p:sp>
      <p:sp>
        <p:nvSpPr>
          <p:cNvPr id="3" name="Content Placeholder 2"/>
          <p:cNvSpPr>
            <a:spLocks noGrp="1"/>
          </p:cNvSpPr>
          <p:nvPr>
            <p:ph sz="quarter" idx="1"/>
          </p:nvPr>
        </p:nvSpPr>
        <p:spPr>
          <a:xfrm>
            <a:off x="609600" y="1524000"/>
            <a:ext cx="7961313" cy="5181600"/>
          </a:xfrm>
        </p:spPr>
        <p:txBody>
          <a:bodyPr>
            <a:normAutofit/>
          </a:bodyPr>
          <a:lstStyle/>
          <a:p>
            <a:pPr marL="0" indent="0">
              <a:buFont typeface="Wingdings 2" panose="05020102010507070707" pitchFamily="18" charset="2"/>
              <a:buNone/>
              <a:defRPr/>
            </a:pPr>
            <a:endParaRPr lang="en-US" sz="2400" dirty="0"/>
          </a:p>
          <a:p>
            <a:pPr eaLnBrk="1" hangingPunct="1">
              <a:spcAft>
                <a:spcPts val="300"/>
              </a:spcAft>
              <a:defRPr/>
            </a:pPr>
            <a:r>
              <a:rPr lang="en-US" sz="2000" dirty="0"/>
              <a:t>The plays must be from the line of scrimmage. </a:t>
            </a:r>
          </a:p>
          <a:p>
            <a:pPr eaLnBrk="1" hangingPunct="1">
              <a:spcAft>
                <a:spcPts val="300"/>
              </a:spcAft>
              <a:defRPr/>
            </a:pPr>
            <a:r>
              <a:rPr lang="en-US" sz="2000" dirty="0"/>
              <a:t>All players shall be provided their mandatory plays by participation in “active” plays, without the intent to minimize the action or integrity of the plays. </a:t>
            </a:r>
          </a:p>
          <a:p>
            <a:pPr eaLnBrk="1" hangingPunct="1">
              <a:spcAft>
                <a:spcPts val="300"/>
              </a:spcAft>
              <a:defRPr/>
            </a:pPr>
            <a:r>
              <a:rPr lang="en-US" sz="2000" dirty="0"/>
              <a:t>Plays such as, but not limited to, having the center snap the ball to the quarterback, and then the quarterback fall to the ground, while substitutes are playing the other positions, shall NOT be considered as active plays.</a:t>
            </a:r>
          </a:p>
          <a:p>
            <a:pPr eaLnBrk="1" hangingPunct="1">
              <a:spcAft>
                <a:spcPts val="300"/>
              </a:spcAft>
              <a:defRPr/>
            </a:pPr>
            <a:r>
              <a:rPr lang="en-US" altLang="en-US" sz="2000" dirty="0"/>
              <a:t>The following do not count toward MPR:</a:t>
            </a:r>
          </a:p>
          <a:p>
            <a:pPr lvl="1" eaLnBrk="1" hangingPunct="1">
              <a:spcAft>
                <a:spcPts val="300"/>
              </a:spcAft>
              <a:defRPr/>
            </a:pPr>
            <a:r>
              <a:rPr lang="en-US" altLang="en-US" sz="2000" dirty="0"/>
              <a:t>Kickoffs, extra points, and free kicks</a:t>
            </a:r>
          </a:p>
          <a:p>
            <a:pPr lvl="1" eaLnBrk="1" hangingPunct="1">
              <a:spcAft>
                <a:spcPts val="300"/>
              </a:spcAft>
              <a:defRPr/>
            </a:pPr>
            <a:r>
              <a:rPr lang="en-US" altLang="en-US" sz="2000" dirty="0"/>
              <a:t>Plays that </a:t>
            </a:r>
            <a:r>
              <a:rPr lang="en-US" sz="2000" dirty="0"/>
              <a:t>result in a penalty which causes the down to be replayed</a:t>
            </a:r>
            <a:endParaRPr lang="en-US" altLang="en-US" sz="2000" dirty="0"/>
          </a:p>
          <a:p>
            <a:pPr lvl="1" eaLnBrk="1" hangingPunct="1">
              <a:spcAft>
                <a:spcPts val="300"/>
              </a:spcAft>
              <a:defRPr/>
            </a:pPr>
            <a:r>
              <a:rPr lang="en-US" altLang="en-US" sz="2000" dirty="0"/>
              <a:t>QB takes a knee or intentionally spikes the ball</a:t>
            </a:r>
          </a:p>
          <a:p>
            <a:pPr>
              <a:defRPr/>
            </a:pPr>
            <a:endParaRPr lang="en-US" sz="2400" dirty="0"/>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463"/>
            <a:ext cx="8229600" cy="558800"/>
          </a:xfrm>
        </p:spPr>
        <p:txBody>
          <a:bodyPr>
            <a:noAutofit/>
          </a:bodyPr>
          <a:lstStyle/>
          <a:p>
            <a:pPr eaLnBrk="1" fontAlgn="auto" hangingPunct="1">
              <a:spcAft>
                <a:spcPts val="0"/>
              </a:spcAft>
              <a:defRPr/>
            </a:pPr>
            <a:r>
              <a:rPr lang="en-US" sz="3200" dirty="0">
                <a:solidFill>
                  <a:schemeClr val="tx2"/>
                </a:solidFill>
              </a:rPr>
              <a:t>History of Pop </a:t>
            </a:r>
            <a:r>
              <a:rPr lang="en-US" sz="3200" dirty="0" err="1">
                <a:solidFill>
                  <a:schemeClr val="tx2"/>
                </a:solidFill>
              </a:rPr>
              <a:t>WArner</a:t>
            </a:r>
            <a:endParaRPr lang="en-US" sz="3200" dirty="0">
              <a:solidFill>
                <a:schemeClr val="tx2"/>
              </a:solidFill>
            </a:endParaRPr>
          </a:p>
        </p:txBody>
      </p:sp>
      <p:sp>
        <p:nvSpPr>
          <p:cNvPr id="20483" name="Text Placeholder 2"/>
          <p:cNvSpPr>
            <a:spLocks noGrp="1"/>
          </p:cNvSpPr>
          <p:nvPr>
            <p:ph sz="quarter" idx="1"/>
          </p:nvPr>
        </p:nvSpPr>
        <p:spPr>
          <a:xfrm>
            <a:off x="457200" y="1219200"/>
            <a:ext cx="8001000" cy="5105400"/>
          </a:xfrm>
        </p:spPr>
        <p:txBody>
          <a:bodyPr>
            <a:normAutofit lnSpcReduction="10000"/>
          </a:bodyPr>
          <a:lstStyle/>
          <a:p>
            <a:pPr eaLnBrk="1" hangingPunct="1"/>
            <a:r>
              <a:rPr lang="en-US" altLang="en-US" sz="2200" b="1" dirty="0">
                <a:solidFill>
                  <a:schemeClr val="tx1"/>
                </a:solidFill>
              </a:rPr>
              <a:t>1934: </a:t>
            </a:r>
            <a:r>
              <a:rPr lang="en-US" altLang="en-US" sz="2200" dirty="0">
                <a:solidFill>
                  <a:schemeClr val="tx1"/>
                </a:solidFill>
              </a:rPr>
              <a:t>College coaches were invited to speak at a clinic for the Junior Football Conference (JFC). </a:t>
            </a:r>
            <a:r>
              <a:rPr lang="en-US" altLang="en-US" sz="2200" b="1" dirty="0">
                <a:solidFill>
                  <a:schemeClr val="tx1"/>
                </a:solidFill>
              </a:rPr>
              <a:t> </a:t>
            </a:r>
            <a:r>
              <a:rPr lang="en-US" altLang="en-US" sz="2200" dirty="0">
                <a:solidFill>
                  <a:schemeClr val="tx1"/>
                </a:solidFill>
              </a:rPr>
              <a:t>Bad weather kept away all but one - </a:t>
            </a:r>
            <a:r>
              <a:rPr lang="en-US" altLang="en-US" sz="2200" b="1" dirty="0">
                <a:solidFill>
                  <a:schemeClr val="tx1"/>
                </a:solidFill>
              </a:rPr>
              <a:t>Glenn Scobie "Pop" Warner</a:t>
            </a:r>
            <a:r>
              <a:rPr lang="en-US" altLang="en-US" sz="2200" dirty="0">
                <a:solidFill>
                  <a:schemeClr val="tx1"/>
                </a:solidFill>
              </a:rPr>
              <a:t> from Temple University. He spoke with the players for two hours -- by the end of the evening, the program was renamed the </a:t>
            </a:r>
            <a:r>
              <a:rPr lang="en-US" altLang="en-US" sz="2200" b="1" dirty="0">
                <a:solidFill>
                  <a:schemeClr val="tx1"/>
                </a:solidFill>
              </a:rPr>
              <a:t>Pop Warner Conference.</a:t>
            </a:r>
          </a:p>
          <a:p>
            <a:pPr eaLnBrk="1" hangingPunct="1"/>
            <a:r>
              <a:rPr lang="en-US" altLang="en-US" sz="2200" b="1" dirty="0">
                <a:solidFill>
                  <a:schemeClr val="tx1"/>
                </a:solidFill>
              </a:rPr>
              <a:t>1959: </a:t>
            </a:r>
            <a:r>
              <a:rPr lang="en-US" altLang="en-US" sz="2200" dirty="0">
                <a:solidFill>
                  <a:schemeClr val="tx1"/>
                </a:solidFill>
              </a:rPr>
              <a:t>Pop Warner Little Scholars (PWLS) was incorporated as a national non-profit organization.  The name was selected to emphasize that the classroom is as important as the playing field.</a:t>
            </a:r>
          </a:p>
          <a:p>
            <a:pPr eaLnBrk="1" hangingPunct="1"/>
            <a:r>
              <a:rPr lang="en-US" altLang="en-US" sz="2200" b="1" dirty="0">
                <a:solidFill>
                  <a:schemeClr val="tx1"/>
                </a:solidFill>
              </a:rPr>
              <a:t>Today: </a:t>
            </a:r>
            <a:r>
              <a:rPr lang="en-US" altLang="en-US" sz="2200" dirty="0">
                <a:solidFill>
                  <a:schemeClr val="tx1"/>
                </a:solidFill>
              </a:rPr>
              <a:t> PWLS is the largest youth football, cheer and dance program in the world with 325,000 participants in 42 states and several countries. It is the only national youth sports organization that requires its participants to maintain </a:t>
            </a:r>
            <a:r>
              <a:rPr lang="en-US" altLang="en-US" sz="2200" dirty="0">
                <a:solidFill>
                  <a:schemeClr val="tx1"/>
                </a:solidFill>
                <a:hlinkClick r:id="rId2" tooltip="Scholastics Program"/>
              </a:rPr>
              <a:t>academic standards</a:t>
            </a:r>
            <a:r>
              <a:rPr lang="en-US" altLang="en-US" sz="2200" dirty="0">
                <a:solidFill>
                  <a:schemeClr val="tx1"/>
                </a:solidFill>
              </a:rPr>
              <a:t> in order to participate.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arn(inVertical)">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barn(inVertical)">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barn(inVertical)">
                                      <p:cBhvr>
                                        <p:cTn id="17" dur="5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a:t>FaILURE</a:t>
            </a:r>
            <a:r>
              <a:rPr lang="en-US" dirty="0"/>
              <a:t> TO Adhere to MPR</a:t>
            </a:r>
          </a:p>
        </p:txBody>
      </p:sp>
      <p:sp>
        <p:nvSpPr>
          <p:cNvPr id="115715" name="Content Placeholder 2"/>
          <p:cNvSpPr>
            <a:spLocks noGrp="1"/>
          </p:cNvSpPr>
          <p:nvPr>
            <p:ph sz="quarter" idx="1"/>
          </p:nvPr>
        </p:nvSpPr>
        <p:spPr>
          <a:xfrm>
            <a:off x="581025" y="2057400"/>
            <a:ext cx="7989888" cy="4419600"/>
          </a:xfrm>
        </p:spPr>
        <p:txBody>
          <a:bodyPr/>
          <a:lstStyle/>
          <a:p>
            <a:r>
              <a:rPr lang="en-US" altLang="en-US" sz="2400" dirty="0"/>
              <a:t>Failure to adhere to MPR requirements will result in:</a:t>
            </a:r>
          </a:p>
          <a:p>
            <a:pPr lvl="1"/>
            <a:r>
              <a:rPr lang="en-US" altLang="en-US" sz="2400" dirty="0"/>
              <a:t>Minimum fine of $200 plus forfeiture of game. </a:t>
            </a:r>
          </a:p>
          <a:p>
            <a:pPr lvl="1"/>
            <a:r>
              <a:rPr lang="en-US" altLang="en-US" sz="2400" dirty="0"/>
              <a:t>The Coach will receive probation for one year</a:t>
            </a:r>
          </a:p>
          <a:p>
            <a:pPr lvl="2"/>
            <a:r>
              <a:rPr lang="en-US" altLang="en-US" sz="2200" dirty="0"/>
              <a:t>If violation found to be intentional, coach will also be suspended from games/practices for </a:t>
            </a:r>
            <a:r>
              <a:rPr lang="en-US" altLang="en-US" sz="2200" dirty="0">
                <a:latin typeface="Arial" panose="020B0604020202020204" pitchFamily="34" charset="0"/>
                <a:cs typeface="Arial" panose="020B0604020202020204" pitchFamily="34" charset="0"/>
              </a:rPr>
              <a:t>1</a:t>
            </a:r>
            <a:r>
              <a:rPr lang="en-US" altLang="en-US" sz="2200" dirty="0"/>
              <a:t> week.</a:t>
            </a:r>
          </a:p>
          <a:p>
            <a:pPr lvl="1"/>
            <a:r>
              <a:rPr lang="en-US" altLang="en-US" sz="2400" dirty="0"/>
              <a:t>A player denied his required number of plays will start the next game and receive double the number of mandatory plays in that game. Failure to comply with this provision will be deemed a second violation.</a:t>
            </a:r>
          </a:p>
        </p:txBody>
      </p:sp>
    </p:spTree>
  </p:cSld>
  <p:clrMapOvr>
    <a:masterClrMapping/>
  </p:clrMapOvr>
  <p:transition>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pPr eaLnBrk="1" fontAlgn="auto" hangingPunct="1">
              <a:spcAft>
                <a:spcPts val="0"/>
              </a:spcAft>
              <a:defRPr/>
            </a:pPr>
            <a:r>
              <a:rPr lang="en-US" altLang="en-US" sz="3200" dirty="0"/>
              <a:t>MPR: Statisticians</a:t>
            </a:r>
          </a:p>
        </p:txBody>
      </p:sp>
      <p:sp>
        <p:nvSpPr>
          <p:cNvPr id="116739" name="Rectangle 3"/>
          <p:cNvSpPr>
            <a:spLocks noGrp="1" noChangeArrowheads="1"/>
          </p:cNvSpPr>
          <p:nvPr>
            <p:ph sz="quarter" idx="1"/>
          </p:nvPr>
        </p:nvSpPr>
        <p:spPr>
          <a:xfrm>
            <a:off x="461963" y="2133600"/>
            <a:ext cx="8228012" cy="4216400"/>
          </a:xfrm>
        </p:spPr>
        <p:txBody>
          <a:bodyPr>
            <a:normAutofit lnSpcReduction="10000"/>
          </a:bodyPr>
          <a:lstStyle/>
          <a:p>
            <a:pPr eaLnBrk="1" hangingPunct="1">
              <a:spcBef>
                <a:spcPct val="0"/>
              </a:spcBef>
            </a:pPr>
            <a:r>
              <a:rPr lang="en-US" altLang="en-US" sz="2000" dirty="0"/>
              <a:t>Each team will provide at game time a numerically listed statistician form including starting offense and defense, and player’s jersey number.</a:t>
            </a:r>
          </a:p>
          <a:p>
            <a:pPr eaLnBrk="1" hangingPunct="1">
              <a:spcBef>
                <a:spcPct val="0"/>
              </a:spcBef>
            </a:pPr>
            <a:r>
              <a:rPr lang="en-US" altLang="en-US" sz="2000" dirty="0"/>
              <a:t>Home team statistician records minimum plays for the visiting team on the visitor side of the field.  Visiting team statistician records the minimum plays for the home team players on the home side of the field.  There should be a spotter for each statistician.</a:t>
            </a:r>
          </a:p>
          <a:p>
            <a:pPr eaLnBrk="1" hangingPunct="1">
              <a:spcBef>
                <a:spcPct val="0"/>
              </a:spcBef>
            </a:pPr>
            <a:r>
              <a:rPr lang="en-US" altLang="en-US" sz="2000" dirty="0"/>
              <a:t>At half-time, Game Commissioner should request the statistician count of players who have not completed their MPR and inform the respective head coach. Repeat at the end of the 3rd quarter (if necessary).</a:t>
            </a:r>
          </a:p>
          <a:p>
            <a:pPr eaLnBrk="1" hangingPunct="1">
              <a:spcBef>
                <a:spcPct val="0"/>
              </a:spcBef>
            </a:pPr>
            <a:r>
              <a:rPr lang="en-US" altLang="en-US" sz="2000" dirty="0"/>
              <a:t>Notify each head coach when all of his players have completed the minimum play requirements. </a:t>
            </a:r>
          </a:p>
          <a:p>
            <a:pPr eaLnBrk="1" hangingPunct="1">
              <a:spcBef>
                <a:spcPct val="0"/>
              </a:spcBef>
            </a:pPr>
            <a:r>
              <a:rPr lang="en-US" altLang="en-US" sz="2000" dirty="0"/>
              <a:t>Statistician must sign and date the Statistician Form.</a:t>
            </a:r>
          </a:p>
        </p:txBody>
      </p:sp>
    </p:spTree>
  </p:cSld>
  <p:clrMapOvr>
    <a:masterClrMapping/>
  </p:clrMapOvr>
  <p:transition>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3400"/>
          </a:xfrm>
        </p:spPr>
        <p:txBody>
          <a:bodyPr>
            <a:normAutofit fontScale="90000"/>
          </a:bodyPr>
          <a:lstStyle/>
          <a:p>
            <a:pPr>
              <a:defRPr/>
            </a:pPr>
            <a:r>
              <a:rPr lang="en-US" dirty="0">
                <a:solidFill>
                  <a:schemeClr val="accent1"/>
                </a:solidFill>
              </a:rPr>
              <a:t>Mandatory Play Roster (Statistician Form)</a:t>
            </a:r>
          </a:p>
        </p:txBody>
      </p:sp>
      <p:graphicFrame>
        <p:nvGraphicFramePr>
          <p:cNvPr id="118787" name="Object 1"/>
          <p:cNvGraphicFramePr>
            <a:graphicFrameLocks noChangeAspect="1"/>
          </p:cNvGraphicFramePr>
          <p:nvPr/>
        </p:nvGraphicFramePr>
        <p:xfrm>
          <a:off x="685800" y="1828800"/>
          <a:ext cx="3469950" cy="4832350"/>
        </p:xfrm>
        <a:graphic>
          <a:graphicData uri="http://schemas.openxmlformats.org/presentationml/2006/ole">
            <p:oleObj spid="_x0000_s118812" name="Worksheet" r:id="rId3" imgW="7124700" imgH="9686925" progId="Excel.Sheet.8">
              <p:embed/>
            </p:oleObj>
          </a:graphicData>
        </a:graphic>
      </p:graphicFrame>
      <p:pic>
        <p:nvPicPr>
          <p:cNvPr id="118788" name="Picture 2" descr="MCPE07250_00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57800" y="2590800"/>
            <a:ext cx="3001963"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noAutofit/>
          </a:bodyPr>
          <a:lstStyle/>
          <a:p>
            <a:pPr eaLnBrk="1" fontAlgn="auto" hangingPunct="1">
              <a:spcAft>
                <a:spcPts val="0"/>
              </a:spcAft>
              <a:defRPr/>
            </a:pPr>
            <a:r>
              <a:rPr lang="en-US" altLang="en-US" dirty="0"/>
              <a:t>Lopsided/Intentionally Run Up Scores  </a:t>
            </a:r>
            <a:br>
              <a:rPr lang="en-US" altLang="en-US" dirty="0"/>
            </a:br>
            <a:r>
              <a:rPr lang="en-US" altLang="en-US" dirty="0"/>
              <a:t>“28 Point Rule”</a:t>
            </a:r>
          </a:p>
        </p:txBody>
      </p:sp>
      <p:sp>
        <p:nvSpPr>
          <p:cNvPr id="242691" name="Rectangle 3"/>
          <p:cNvSpPr>
            <a:spLocks noGrp="1" noChangeArrowheads="1"/>
          </p:cNvSpPr>
          <p:nvPr>
            <p:ph sz="quarter" idx="1"/>
          </p:nvPr>
        </p:nvSpPr>
        <p:spPr>
          <a:xfrm>
            <a:off x="457200" y="2057400"/>
            <a:ext cx="8153400" cy="4495800"/>
          </a:xfrm>
        </p:spPr>
        <p:txBody>
          <a:bodyPr rtlCol="0">
            <a:noAutofit/>
          </a:bodyPr>
          <a:lstStyle/>
          <a:p>
            <a:pPr marL="0" indent="0">
              <a:buFont typeface="Wingdings 2" panose="05020102010507070707" pitchFamily="18" charset="2"/>
              <a:buNone/>
              <a:defRPr/>
            </a:pPr>
            <a:r>
              <a:rPr lang="en-US" sz="2000" dirty="0"/>
              <a:t>Any time a team goes up by 28 points, the following will occur:</a:t>
            </a:r>
          </a:p>
          <a:p>
            <a:pPr marL="342900" indent="-342900">
              <a:buFont typeface="+mj-lt"/>
              <a:buAutoNum type="alphaUcPeriod"/>
              <a:defRPr/>
            </a:pPr>
            <a:r>
              <a:rPr lang="en-US" sz="2000" dirty="0"/>
              <a:t>Official clock becomes a running clock </a:t>
            </a:r>
            <a:r>
              <a:rPr lang="en-US" sz="2000" dirty="0">
                <a:solidFill>
                  <a:schemeClr val="tx1"/>
                </a:solidFill>
              </a:rPr>
              <a:t>immediately when the 28th point is scored. O</a:t>
            </a:r>
            <a:r>
              <a:rPr lang="en-US" sz="2000" dirty="0">
                <a:solidFill>
                  <a:schemeClr val="accent1"/>
                </a:solidFill>
              </a:rPr>
              <a:t>nce started, the clock </a:t>
            </a:r>
            <a:r>
              <a:rPr lang="en-US" sz="2000" dirty="0"/>
              <a:t>can only be stopped for injury of a player and cannot revert to a game clock operation for the remainder of the game.</a:t>
            </a:r>
          </a:p>
          <a:p>
            <a:pPr marL="342900" indent="-342900">
              <a:buFont typeface="+mj-lt"/>
              <a:buAutoNum type="alphaUcPeriod"/>
              <a:defRPr/>
            </a:pPr>
            <a:r>
              <a:rPr lang="en-US" altLang="en-US" sz="2000" dirty="0"/>
              <a:t>The winning team cannot pass the ball or run sweeps outside the tackle.  If the winning team fails to abide by this rule, each violation will be a loss of down and a 5-yard penalty.  This is at the discretion of the game referee.</a:t>
            </a:r>
          </a:p>
          <a:p>
            <a:pPr marL="342900" indent="-342900">
              <a:buFont typeface="+mj-lt"/>
              <a:buAutoNum type="alphaUcPeriod"/>
              <a:defRPr/>
            </a:pPr>
            <a:r>
              <a:rPr lang="en-US" sz="2000" dirty="0"/>
              <a:t>There will be no blitzing by either team.</a:t>
            </a:r>
          </a:p>
          <a:p>
            <a:pPr marL="342900" indent="-342900">
              <a:buFont typeface="+mj-lt"/>
              <a:buAutoNum type="alphaUcPeriod"/>
              <a:defRPr/>
            </a:pPr>
            <a:r>
              <a:rPr lang="en-US" sz="2000" dirty="0"/>
              <a:t>There will be no onside kicks at kickoff </a:t>
            </a:r>
            <a:r>
              <a:rPr lang="en-US" sz="2000" dirty="0">
                <a:solidFill>
                  <a:schemeClr val="tx1"/>
                </a:solidFill>
              </a:rPr>
              <a:t>by the winning team. </a:t>
            </a:r>
          </a:p>
          <a:p>
            <a:pPr marL="342900" indent="-342900">
              <a:buFont typeface="+mj-lt"/>
              <a:buAutoNum type="alphaUcPeriod"/>
              <a:defRPr/>
            </a:pPr>
            <a:r>
              <a:rPr lang="en-US" sz="2000" dirty="0"/>
              <a:t>The winning defense team cannot advance a fumble or pass interception. The ball is blown dead immediately.  The winning offense may start play action from this point. </a:t>
            </a:r>
          </a:p>
        </p:txBody>
      </p:sp>
    </p:spTree>
  </p:cSld>
  <p:clrMapOvr>
    <a:masterClrMapping/>
  </p:clrMapOvr>
  <p:transition>
    <p:rand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pPr eaLnBrk="1" fontAlgn="auto" hangingPunct="1">
              <a:spcAft>
                <a:spcPts val="0"/>
              </a:spcAft>
              <a:defRPr/>
            </a:pPr>
            <a:r>
              <a:rPr lang="en-US" altLang="en-US" sz="3200" dirty="0"/>
              <a:t>28 Point Rule </a:t>
            </a:r>
            <a:r>
              <a:rPr lang="en-US" altLang="en-US" sz="2400" dirty="0"/>
              <a:t>(Cont’d)</a:t>
            </a:r>
          </a:p>
        </p:txBody>
      </p:sp>
      <p:sp>
        <p:nvSpPr>
          <p:cNvPr id="121859" name="Rectangle 3"/>
          <p:cNvSpPr>
            <a:spLocks noGrp="1" noChangeArrowheads="1"/>
          </p:cNvSpPr>
          <p:nvPr>
            <p:ph sz="quarter" idx="1"/>
          </p:nvPr>
        </p:nvSpPr>
        <p:spPr>
          <a:xfrm>
            <a:off x="457200" y="2133600"/>
            <a:ext cx="7989888" cy="4495800"/>
          </a:xfrm>
        </p:spPr>
        <p:txBody>
          <a:bodyPr>
            <a:normAutofit fontScale="85000" lnSpcReduction="20000"/>
          </a:bodyPr>
          <a:lstStyle/>
          <a:p>
            <a:pPr marL="342900" indent="-342900">
              <a:buFont typeface="Gill Sans MT" panose="020B0502020104020203" pitchFamily="34" charset="0"/>
              <a:buAutoNum type="alphaUcPeriod" startAt="6"/>
            </a:pPr>
            <a:r>
              <a:rPr lang="en-US" altLang="en-US" dirty="0">
                <a:solidFill>
                  <a:schemeClr val="tx1"/>
                </a:solidFill>
              </a:rPr>
              <a:t>The losing Team’s Defense:</a:t>
            </a:r>
          </a:p>
          <a:p>
            <a:pPr marL="666750" lvl="1" indent="-342900">
              <a:buFont typeface="Gill Sans MT" panose="020B0502020104020203" pitchFamily="34" charset="0"/>
              <a:buAutoNum type="arabicPeriod"/>
            </a:pPr>
            <a:r>
              <a:rPr lang="en-US" altLang="en-US" sz="1800" dirty="0">
                <a:solidFill>
                  <a:schemeClr val="tx1"/>
                </a:solidFill>
              </a:rPr>
              <a:t>Must use either a 4-3 or a 3-4 defense with linebacker set at least 5 yards off   the line of scrimmage and defensive backs at least 10 yards off the line of scrimmage. </a:t>
            </a:r>
          </a:p>
          <a:p>
            <a:pPr marL="666750" lvl="1" indent="-342900">
              <a:buFont typeface="Gill Sans MT" panose="020B0502020104020203" pitchFamily="34" charset="0"/>
              <a:buAutoNum type="arabicPeriod"/>
            </a:pPr>
            <a:r>
              <a:rPr lang="en-US" altLang="en-US" sz="1800" dirty="0">
                <a:solidFill>
                  <a:schemeClr val="tx1"/>
                </a:solidFill>
              </a:rPr>
              <a:t>Must cover all split receivers/wide outs man for man </a:t>
            </a:r>
          </a:p>
          <a:p>
            <a:pPr marL="342900" indent="-342900">
              <a:buFont typeface="Gill Sans MT" panose="020B0502020104020203" pitchFamily="34" charset="0"/>
              <a:buAutoNum type="alphaUcPeriod" startAt="7"/>
            </a:pPr>
            <a:r>
              <a:rPr lang="en-US" altLang="en-US" dirty="0"/>
              <a:t>The winning team </a:t>
            </a:r>
            <a:r>
              <a:rPr lang="en-US" altLang="en-US" b="1" dirty="0"/>
              <a:t>must make every effort </a:t>
            </a:r>
            <a:r>
              <a:rPr lang="en-US" altLang="en-US" dirty="0"/>
              <a:t>to replace starting players with reserves.  Failure to do so will call for an immediate investigation and possible one game suspension if found guilty.</a:t>
            </a:r>
          </a:p>
          <a:p>
            <a:pPr marL="342900" indent="-342900">
              <a:buFont typeface="Gill Sans MT" panose="020B0502020104020203" pitchFamily="34" charset="0"/>
              <a:buAutoNum type="alphaUcPeriod" startAt="7"/>
            </a:pPr>
            <a:r>
              <a:rPr lang="en-US" altLang="en-US" dirty="0"/>
              <a:t>Any coach who employs types of plays without the intent to maximize the action of play shall be in violation of this rule.</a:t>
            </a:r>
          </a:p>
          <a:p>
            <a:pPr marL="342900" indent="-342900">
              <a:buFont typeface="Gill Sans MT" panose="020B0502020104020203" pitchFamily="34" charset="0"/>
              <a:buAutoNum type="alphaUcPeriod" startAt="7"/>
            </a:pPr>
            <a:r>
              <a:rPr lang="en-US" altLang="en-US" b="1" dirty="0"/>
              <a:t>The teams are still required to complete the mandatory play rule.</a:t>
            </a:r>
          </a:p>
          <a:p>
            <a:pPr marL="342900" indent="-342900">
              <a:buFont typeface="Gill Sans MT" panose="020B0502020104020203" pitchFamily="34" charset="0"/>
              <a:buAutoNum type="alphaUcPeriod" startAt="7"/>
            </a:pPr>
            <a:r>
              <a:rPr lang="en-US" altLang="en-US" dirty="0"/>
              <a:t>An investigation will be conducted any time a game ends with a score differential of 28 points or more.</a:t>
            </a:r>
          </a:p>
        </p:txBody>
      </p:sp>
    </p:spTree>
  </p:cSld>
  <p:clrMapOvr>
    <a:masterClrMapping/>
  </p:clrMapOvr>
  <p:transition>
    <p:rand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pPr eaLnBrk="1" fontAlgn="auto" hangingPunct="1">
              <a:spcAft>
                <a:spcPts val="0"/>
              </a:spcAft>
              <a:defRPr/>
            </a:pPr>
            <a:r>
              <a:rPr lang="en-US" altLang="en-US" sz="3200" dirty="0"/>
              <a:t>OTHER Game time Rules</a:t>
            </a:r>
          </a:p>
        </p:txBody>
      </p:sp>
      <p:sp>
        <p:nvSpPr>
          <p:cNvPr id="123907" name="Rectangle 3"/>
          <p:cNvSpPr>
            <a:spLocks noGrp="1" noChangeArrowheads="1"/>
          </p:cNvSpPr>
          <p:nvPr>
            <p:ph sz="quarter" idx="1"/>
          </p:nvPr>
        </p:nvSpPr>
        <p:spPr>
          <a:xfrm>
            <a:off x="581025" y="2362200"/>
            <a:ext cx="7989888" cy="3810000"/>
          </a:xfrm>
        </p:spPr>
        <p:txBody>
          <a:bodyPr>
            <a:normAutofit lnSpcReduction="10000"/>
          </a:bodyPr>
          <a:lstStyle/>
          <a:p>
            <a:pPr>
              <a:defRPr/>
            </a:pPr>
            <a:r>
              <a:rPr lang="en-US" sz="3600" dirty="0">
                <a:solidFill>
                  <a:schemeClr val="tx1"/>
                </a:solidFill>
              </a:rPr>
              <a:t>Clipping is illegal anywhere on the field including free-blocking zone.</a:t>
            </a:r>
          </a:p>
          <a:p>
            <a:pPr>
              <a:defRPr/>
            </a:pPr>
            <a:r>
              <a:rPr lang="en-US" sz="3600" dirty="0">
                <a:solidFill>
                  <a:schemeClr val="tx1"/>
                </a:solidFill>
              </a:rPr>
              <a:t>No kickoffs for </a:t>
            </a:r>
            <a:r>
              <a:rPr lang="en-US" sz="3600" b="1" dirty="0" err="1">
                <a:solidFill>
                  <a:schemeClr val="tx1"/>
                </a:solidFill>
              </a:rPr>
              <a:t>Mitey</a:t>
            </a:r>
            <a:r>
              <a:rPr lang="en-US" sz="3600" b="1" dirty="0">
                <a:solidFill>
                  <a:schemeClr val="tx1"/>
                </a:solidFill>
              </a:rPr>
              <a:t>-Mites and Jr. </a:t>
            </a:r>
            <a:r>
              <a:rPr lang="en-US" sz="3600" b="1" dirty="0" err="1">
                <a:solidFill>
                  <a:schemeClr val="tx1"/>
                </a:solidFill>
              </a:rPr>
              <a:t>PeeWees</a:t>
            </a:r>
            <a:r>
              <a:rPr lang="en-US" sz="3600" dirty="0">
                <a:solidFill>
                  <a:schemeClr val="tx1"/>
                </a:solidFill>
              </a:rPr>
              <a:t>. To start the game or the 2</a:t>
            </a:r>
            <a:r>
              <a:rPr lang="en-US" sz="3600" baseline="30000" dirty="0">
                <a:solidFill>
                  <a:schemeClr val="tx1"/>
                </a:solidFill>
              </a:rPr>
              <a:t>nd</a:t>
            </a:r>
            <a:r>
              <a:rPr lang="en-US" sz="3600" dirty="0">
                <a:solidFill>
                  <a:schemeClr val="tx1"/>
                </a:solidFill>
              </a:rPr>
              <a:t> half, or after TD, field goal or safety, the ball will be placed on the 35 yard line.</a:t>
            </a:r>
          </a:p>
        </p:txBody>
      </p:sp>
    </p:spTree>
    <p:extLst>
      <p:ext uri="{BB962C8B-B14F-4D97-AF65-F5344CB8AC3E}">
        <p14:creationId xmlns:p14="http://schemas.microsoft.com/office/powerpoint/2010/main" xmlns="" val="2244425653"/>
      </p:ext>
    </p:extLst>
  </p:cSld>
  <p:clrMapOvr>
    <a:masterClrMapping/>
  </p:clrMapOvr>
  <p:transition>
    <p:rand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pPr eaLnBrk="1" fontAlgn="auto" hangingPunct="1">
              <a:spcAft>
                <a:spcPts val="0"/>
              </a:spcAft>
              <a:defRPr/>
            </a:pPr>
            <a:r>
              <a:rPr lang="en-US" altLang="en-US" sz="3200" dirty="0"/>
              <a:t>Tie Ball Games</a:t>
            </a:r>
          </a:p>
        </p:txBody>
      </p:sp>
      <p:sp>
        <p:nvSpPr>
          <p:cNvPr id="125955" name="Rectangle 3"/>
          <p:cNvSpPr>
            <a:spLocks noGrp="1" noChangeArrowheads="1"/>
          </p:cNvSpPr>
          <p:nvPr>
            <p:ph sz="quarter" idx="1"/>
          </p:nvPr>
        </p:nvSpPr>
        <p:spPr>
          <a:xfrm>
            <a:off x="581025" y="2362200"/>
            <a:ext cx="7989888" cy="2743200"/>
          </a:xfrm>
        </p:spPr>
        <p:txBody>
          <a:bodyPr>
            <a:normAutofit lnSpcReduction="10000"/>
          </a:bodyPr>
          <a:lstStyle/>
          <a:p>
            <a:pPr eaLnBrk="1" hangingPunct="1"/>
            <a:r>
              <a:rPr lang="en-US" altLang="en-US" sz="2800"/>
              <a:t>In the event a game ends in a tie, the </a:t>
            </a:r>
            <a:r>
              <a:rPr lang="en-US" altLang="en-US" sz="2800" b="1" u="sng"/>
              <a:t>National Federation of State High School Associations</a:t>
            </a:r>
            <a:r>
              <a:rPr lang="en-US" altLang="en-US" sz="2800"/>
              <a:t> shall govern the tiebreaker:</a:t>
            </a:r>
          </a:p>
          <a:p>
            <a:pPr lvl="1" eaLnBrk="1" hangingPunct="1"/>
            <a:r>
              <a:rPr lang="en-US" altLang="en-US" sz="2800"/>
              <a:t>4 downs from the 10 yard line</a:t>
            </a:r>
          </a:p>
          <a:p>
            <a:pPr eaLnBrk="1" hangingPunct="1"/>
            <a:r>
              <a:rPr lang="en-US" altLang="en-US" sz="2800"/>
              <a:t>NO GAMES will end in a tie (except Mitey Mite)</a:t>
            </a:r>
          </a:p>
        </p:txBody>
      </p:sp>
    </p:spTree>
  </p:cSld>
  <p:clrMapOvr>
    <a:masterClrMapping/>
  </p:clrMapOvr>
  <p:transition>
    <p:rand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pPr eaLnBrk="1" fontAlgn="auto" hangingPunct="1">
              <a:spcAft>
                <a:spcPts val="0"/>
              </a:spcAft>
              <a:defRPr/>
            </a:pPr>
            <a:r>
              <a:rPr lang="en-US" altLang="en-US" sz="3200" dirty="0"/>
              <a:t>Player Ejection</a:t>
            </a:r>
          </a:p>
        </p:txBody>
      </p:sp>
      <p:sp>
        <p:nvSpPr>
          <p:cNvPr id="128003" name="Rectangle 3"/>
          <p:cNvSpPr>
            <a:spLocks noGrp="1" noChangeArrowheads="1"/>
          </p:cNvSpPr>
          <p:nvPr>
            <p:ph sz="quarter" idx="1"/>
          </p:nvPr>
        </p:nvSpPr>
        <p:spPr>
          <a:xfrm>
            <a:off x="581025" y="1981200"/>
            <a:ext cx="7989888" cy="4340225"/>
          </a:xfrm>
        </p:spPr>
        <p:txBody>
          <a:bodyPr/>
          <a:lstStyle/>
          <a:p>
            <a:pPr eaLnBrk="1" hangingPunct="1"/>
            <a:r>
              <a:rPr lang="en-US" altLang="en-US" sz="2800"/>
              <a:t>If a player or spirit participant is ejected from a game, ejection MUST be noted on the Game Report.</a:t>
            </a:r>
          </a:p>
          <a:p>
            <a:pPr eaLnBrk="1" hangingPunct="1"/>
            <a:r>
              <a:rPr lang="en-US" altLang="en-US" sz="2800"/>
              <a:t>Ejected child shall be ineligible for participation at next game.</a:t>
            </a:r>
          </a:p>
          <a:p>
            <a:pPr eaLnBrk="1" hangingPunct="1"/>
            <a:r>
              <a:rPr lang="en-US" altLang="en-US" sz="2800"/>
              <a:t>If the child is ejected from a second game (same season), child will be ineligible for remainder of season.</a:t>
            </a:r>
          </a:p>
        </p:txBody>
      </p:sp>
    </p:spTree>
  </p:cSld>
  <p:clrMapOvr>
    <a:masterClrMapping/>
  </p:clrMapOvr>
  <p:transition>
    <p:rand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pPr eaLnBrk="1" fontAlgn="auto" hangingPunct="1">
              <a:spcAft>
                <a:spcPts val="0"/>
              </a:spcAft>
              <a:defRPr/>
            </a:pPr>
            <a:r>
              <a:rPr lang="en-US" altLang="en-US" sz="3200" dirty="0"/>
              <a:t>Post-</a:t>
            </a:r>
            <a:r>
              <a:rPr lang="en-US" altLang="en-US" sz="3200" dirty="0" err="1"/>
              <a:t>GAme</a:t>
            </a:r>
            <a:r>
              <a:rPr lang="en-US" altLang="en-US" sz="3200" dirty="0"/>
              <a:t>: Game Report</a:t>
            </a:r>
          </a:p>
        </p:txBody>
      </p:sp>
      <p:sp>
        <p:nvSpPr>
          <p:cNvPr id="130051" name="Rectangle 3"/>
          <p:cNvSpPr>
            <a:spLocks noGrp="1" noChangeArrowheads="1"/>
          </p:cNvSpPr>
          <p:nvPr>
            <p:ph sz="quarter" idx="1"/>
          </p:nvPr>
        </p:nvSpPr>
        <p:spPr>
          <a:xfrm>
            <a:off x="536575" y="1905000"/>
            <a:ext cx="8034338" cy="4783138"/>
          </a:xfrm>
        </p:spPr>
        <p:txBody>
          <a:bodyPr/>
          <a:lstStyle/>
          <a:p>
            <a:pPr marL="0" indent="0" eaLnBrk="1" hangingPunct="1">
              <a:buFont typeface="Wingdings 2" panose="05020102010507070707" pitchFamily="18" charset="2"/>
              <a:buNone/>
            </a:pPr>
            <a:r>
              <a:rPr lang="en-US" altLang="en-US" sz="2000" dirty="0"/>
              <a:t>The </a:t>
            </a:r>
            <a:r>
              <a:rPr lang="en-US" altLang="en-US" sz="2000" b="1" dirty="0"/>
              <a:t>Game Commissioner </a:t>
            </a:r>
            <a:r>
              <a:rPr lang="en-US" altLang="en-US" sz="2000" dirty="0"/>
              <a:t>is responsible for completing the Game Report and submitting it to CDPW.  The Game Report should include:</a:t>
            </a:r>
          </a:p>
          <a:p>
            <a:pPr lvl="1" eaLnBrk="1" hangingPunct="1">
              <a:spcBef>
                <a:spcPct val="0"/>
              </a:spcBef>
              <a:spcAft>
                <a:spcPct val="0"/>
              </a:spcAft>
            </a:pPr>
            <a:r>
              <a:rPr lang="en-US" altLang="en-US" sz="2000" dirty="0"/>
              <a:t>Names of Coaches, Commissioners, Officials, Statisticians, and present medical personnel</a:t>
            </a:r>
          </a:p>
          <a:p>
            <a:pPr lvl="1" eaLnBrk="1" hangingPunct="1">
              <a:spcBef>
                <a:spcPct val="0"/>
              </a:spcBef>
              <a:spcAft>
                <a:spcPct val="0"/>
              </a:spcAft>
            </a:pPr>
            <a:r>
              <a:rPr lang="en-US" altLang="en-US" sz="2000" dirty="0"/>
              <a:t>Game score by quarters (not a running score) and a final score (including </a:t>
            </a:r>
            <a:r>
              <a:rPr lang="en-US" altLang="en-US" sz="2000" dirty="0" err="1"/>
              <a:t>Mitey</a:t>
            </a:r>
            <a:r>
              <a:rPr lang="en-US" altLang="en-US" sz="2000" dirty="0"/>
              <a:t> Mite).</a:t>
            </a:r>
          </a:p>
          <a:p>
            <a:pPr lvl="1" eaLnBrk="1" hangingPunct="1">
              <a:spcBef>
                <a:spcPct val="0"/>
              </a:spcBef>
              <a:spcAft>
                <a:spcPct val="0"/>
              </a:spcAft>
            </a:pPr>
            <a:r>
              <a:rPr lang="en-US" altLang="en-US" sz="2000" dirty="0"/>
              <a:t>Any remarks from Coaches, Commissioners, or Officials involving character of the game, players, and coaches. </a:t>
            </a:r>
          </a:p>
          <a:p>
            <a:pPr lvl="1" eaLnBrk="1" hangingPunct="1">
              <a:spcBef>
                <a:spcPct val="0"/>
              </a:spcBef>
              <a:spcAft>
                <a:spcPct val="0"/>
              </a:spcAft>
            </a:pPr>
            <a:r>
              <a:rPr lang="en-US" altLang="en-US" sz="2000" dirty="0"/>
              <a:t>Record of all injuries, disciplinary actions, game violations and/or suspected game violations.</a:t>
            </a:r>
          </a:p>
          <a:p>
            <a:pPr lvl="1" eaLnBrk="1" hangingPunct="1">
              <a:spcBef>
                <a:spcPct val="0"/>
              </a:spcBef>
              <a:spcAft>
                <a:spcPct val="0"/>
              </a:spcAft>
            </a:pPr>
            <a:r>
              <a:rPr lang="en-US" altLang="en-US" sz="2000" dirty="0"/>
              <a:t>Any incidents involving cheer/dance participants.  </a:t>
            </a:r>
          </a:p>
          <a:p>
            <a:pPr lvl="1" eaLnBrk="1" hangingPunct="1">
              <a:spcBef>
                <a:spcPct val="0"/>
              </a:spcBef>
              <a:spcAft>
                <a:spcPct val="0"/>
              </a:spcAft>
            </a:pPr>
            <a:r>
              <a:rPr lang="en-US" altLang="en-US" sz="2000" dirty="0"/>
              <a:t>Home and Visiting Team Commissioners must sign the COMPLETED game report acknowledging all comments (even though they may not agree with the content).</a:t>
            </a:r>
          </a:p>
        </p:txBody>
      </p:sp>
    </p:spTree>
  </p:cSld>
  <p:clrMapOvr>
    <a:masterClrMapping/>
  </p:clrMapOvr>
  <p:transition>
    <p:random/>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1" descr="2015 CDPW Game Report - Word"/>
          <p:cNvPicPr>
            <a:picLocks noChangeAspect="1"/>
          </p:cNvPicPr>
          <p:nvPr/>
        </p:nvPicPr>
        <p:blipFill>
          <a:blip r:embed="rId2" cstate="print">
            <a:extLst>
              <a:ext uri="{28A0092B-C50C-407E-A947-70E740481C1C}">
                <a14:useLocalDpi xmlns:a14="http://schemas.microsoft.com/office/drawing/2010/main" xmlns="" val="0"/>
              </a:ext>
            </a:extLst>
          </a:blip>
          <a:srcRect l="30833" t="15520" r="30000" b="5592"/>
          <a:stretch>
            <a:fillRect/>
          </a:stretch>
        </p:blipFill>
        <p:spPr bwMode="auto">
          <a:xfrm>
            <a:off x="2286000" y="606425"/>
            <a:ext cx="4800600" cy="6230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t>Pop Warner MISSION</a:t>
            </a:r>
          </a:p>
        </p:txBody>
      </p:sp>
      <p:sp>
        <p:nvSpPr>
          <p:cNvPr id="24579" name="Text Placeholder 2"/>
          <p:cNvSpPr txBox="1">
            <a:spLocks/>
          </p:cNvSpPr>
          <p:nvPr/>
        </p:nvSpPr>
        <p:spPr bwMode="auto">
          <a:xfrm>
            <a:off x="487363" y="1371600"/>
            <a:ext cx="8175625" cy="22860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txBody>
          <a:bodyPr anchor="ctr"/>
          <a:lstStyle>
            <a:lvl1pPr defTabSz="457200">
              <a:spcBef>
                <a:spcPct val="20000"/>
              </a:spcBef>
              <a:spcAft>
                <a:spcPts val="600"/>
              </a:spcAft>
              <a:buClr>
                <a:schemeClr val="accent2"/>
              </a:buClr>
              <a:buSzPct val="92000"/>
              <a:buFont typeface="Wingdings 2" panose="05020102010507070707" pitchFamily="18" charset="2"/>
              <a:buChar char=""/>
              <a:defRPr>
                <a:solidFill>
                  <a:schemeClr val="tx2"/>
                </a:solidFill>
                <a:latin typeface="Gill Sans MT" panose="020B0502020104020203" pitchFamily="34" charset="0"/>
              </a:defRPr>
            </a:lvl1pPr>
            <a:lvl2pPr marL="628650" indent="-304800" defTabSz="457200">
              <a:spcBef>
                <a:spcPct val="20000"/>
              </a:spcBef>
              <a:spcAft>
                <a:spcPts val="600"/>
              </a:spcAft>
              <a:buClr>
                <a:schemeClr val="accent2"/>
              </a:buClr>
              <a:buSzPct val="92000"/>
              <a:buFont typeface="Wingdings 2" panose="05020102010507070707" pitchFamily="18" charset="2"/>
              <a:buChar char=""/>
              <a:defRPr sz="1600">
                <a:solidFill>
                  <a:schemeClr val="tx2"/>
                </a:solidFill>
                <a:latin typeface="Gill Sans MT" panose="020B0502020104020203" pitchFamily="34" charset="0"/>
              </a:defRPr>
            </a:lvl2pPr>
            <a:lvl3pPr marL="898525" indent="-269875" defTabSz="457200">
              <a:spcBef>
                <a:spcPct val="20000"/>
              </a:spcBef>
              <a:spcAft>
                <a:spcPts val="600"/>
              </a:spcAft>
              <a:buClr>
                <a:schemeClr val="accent2"/>
              </a:buClr>
              <a:buSzPct val="92000"/>
              <a:buFont typeface="Wingdings 2" panose="05020102010507070707" pitchFamily="18" charset="2"/>
              <a:buChar char=""/>
              <a:defRPr sz="1400">
                <a:solidFill>
                  <a:schemeClr val="tx2"/>
                </a:solidFill>
                <a:latin typeface="Gill Sans MT" panose="020B0502020104020203" pitchFamily="34" charset="0"/>
              </a:defRPr>
            </a:lvl3pPr>
            <a:lvl4pPr marL="1241425" indent="-233363" defTabSz="45720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4pPr>
            <a:lvl5pPr marL="1601788" indent="-233363" defTabSz="45720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5pPr>
            <a:lvl6pPr marL="2058988" indent="-233363" defTabSz="4572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6pPr>
            <a:lvl7pPr marL="2516188" indent="-233363" defTabSz="4572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7pPr>
            <a:lvl8pPr marL="2973388" indent="-233363" defTabSz="4572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8pPr>
            <a:lvl9pPr marL="3430588" indent="-233363" defTabSz="4572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9pPr>
          </a:lstStyle>
          <a:p>
            <a:pPr algn="ctr" eaLnBrk="1" hangingPunct="1">
              <a:buFont typeface="Wingdings 2" panose="05020102010507070707" pitchFamily="18" charset="2"/>
              <a:buNone/>
            </a:pPr>
            <a:r>
              <a:rPr lang="en-US" altLang="en-US" sz="2200" dirty="0">
                <a:solidFill>
                  <a:schemeClr val="tx1"/>
                </a:solidFill>
              </a:rPr>
              <a:t>To enable young people to benefit from participation in team sports and activities in a safe and structured environment. Through this active participation, Pop Warner programs teach fundamental values, skills and knowledge that young people will use throughout their lives.</a:t>
            </a:r>
          </a:p>
        </p:txBody>
      </p:sp>
      <p:sp>
        <p:nvSpPr>
          <p:cNvPr id="7" name="TextBox 6"/>
          <p:cNvSpPr txBox="1"/>
          <p:nvPr/>
        </p:nvSpPr>
        <p:spPr>
          <a:xfrm>
            <a:off x="581025" y="4038600"/>
            <a:ext cx="7989888" cy="2554545"/>
          </a:xfrm>
          <a:prstGeom prst="rect">
            <a:avLst/>
          </a:prstGeom>
          <a:noFill/>
        </p:spPr>
        <p:txBody>
          <a:bodyPr>
            <a:spAutoFit/>
          </a:bodyPr>
          <a:lstStyle/>
          <a:p>
            <a:pPr eaLnBrk="1" hangingPunct="1">
              <a:defRPr/>
            </a:pPr>
            <a:r>
              <a:rPr lang="en-US" altLang="en-US" sz="2000" i="0" dirty="0">
                <a:latin typeface="+mn-lt"/>
              </a:rPr>
              <a:t>Pop Warner seeks to:</a:t>
            </a:r>
          </a:p>
          <a:p>
            <a:pPr marL="285750" indent="-285750" eaLnBrk="1" hangingPunct="1">
              <a:buFont typeface="Arial" panose="020B0604020202020204" pitchFamily="34" charset="0"/>
              <a:buChar char="•"/>
              <a:defRPr/>
            </a:pPr>
            <a:r>
              <a:rPr lang="en-US" altLang="en-US" sz="1800" i="0" dirty="0">
                <a:latin typeface="+mn-lt"/>
              </a:rPr>
              <a:t>provide </a:t>
            </a:r>
            <a:r>
              <a:rPr lang="en-US" altLang="en-US" sz="1800" b="1" i="0" dirty="0">
                <a:latin typeface="+mn-lt"/>
              </a:rPr>
              <a:t>fun</a:t>
            </a:r>
            <a:r>
              <a:rPr lang="en-US" altLang="en-US" sz="1800" i="0" dirty="0">
                <a:latin typeface="+mn-lt"/>
              </a:rPr>
              <a:t> athletic learning opportunities, while emphasizing the importance of </a:t>
            </a:r>
            <a:r>
              <a:rPr lang="en-US" altLang="en-US" sz="1800" b="1" i="0" dirty="0">
                <a:latin typeface="+mn-lt"/>
              </a:rPr>
              <a:t>academic success</a:t>
            </a:r>
            <a:r>
              <a:rPr lang="en-US" altLang="en-US" sz="1800" i="0" dirty="0">
                <a:latin typeface="+mn-lt"/>
              </a:rPr>
              <a:t>.  </a:t>
            </a:r>
          </a:p>
          <a:p>
            <a:pPr marL="285750" indent="-285750" eaLnBrk="1" hangingPunct="1">
              <a:buFont typeface="Arial" panose="020B0604020202020204" pitchFamily="34" charset="0"/>
              <a:buChar char="•"/>
              <a:defRPr/>
            </a:pPr>
            <a:r>
              <a:rPr lang="en-US" altLang="en-US" sz="1800" i="0" dirty="0">
                <a:latin typeface="+mn-lt"/>
              </a:rPr>
              <a:t>Familiarize players and spirit participants with the </a:t>
            </a:r>
            <a:r>
              <a:rPr lang="en-US" altLang="en-US" sz="1800" b="1" i="0" dirty="0">
                <a:latin typeface="+mn-lt"/>
              </a:rPr>
              <a:t>fundamentals</a:t>
            </a:r>
            <a:r>
              <a:rPr lang="en-US" altLang="en-US" sz="1800" i="0" dirty="0">
                <a:latin typeface="+mn-lt"/>
              </a:rPr>
              <a:t> of football, cheerleading and dance. </a:t>
            </a:r>
          </a:p>
          <a:p>
            <a:pPr marL="285750" indent="-285750" eaLnBrk="1" hangingPunct="1">
              <a:buFont typeface="Arial" panose="020B0604020202020204" pitchFamily="34" charset="0"/>
              <a:buChar char="•"/>
              <a:defRPr/>
            </a:pPr>
            <a:r>
              <a:rPr lang="en-US" altLang="en-US" sz="1800" i="0" dirty="0">
                <a:latin typeface="+mn-lt"/>
              </a:rPr>
              <a:t>inspire youth, </a:t>
            </a:r>
            <a:r>
              <a:rPr lang="en-US" altLang="en-US" sz="1800" b="1" i="0" dirty="0">
                <a:latin typeface="+mn-lt"/>
              </a:rPr>
              <a:t>regardless of race, creed or national origin</a:t>
            </a:r>
            <a:r>
              <a:rPr lang="en-US" altLang="en-US" sz="1800" i="0" dirty="0">
                <a:latin typeface="+mn-lt"/>
              </a:rPr>
              <a:t>, to practice the ideals of sportsmanship, scholarship and physical fitness as reflected in the life of the late Glenn </a:t>
            </a:r>
            <a:r>
              <a:rPr lang="en-US" altLang="en-US" sz="1800" i="0" dirty="0" err="1">
                <a:latin typeface="+mn-lt"/>
              </a:rPr>
              <a:t>Scobie</a:t>
            </a:r>
            <a:r>
              <a:rPr lang="en-US" altLang="en-US" sz="1800" i="0" dirty="0">
                <a:latin typeface="+mn-lt"/>
              </a:rPr>
              <a:t> “Pop” Warner.</a:t>
            </a:r>
          </a:p>
          <a:p>
            <a:pPr>
              <a:defRPr/>
            </a:pP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pPr eaLnBrk="1" fontAlgn="auto" hangingPunct="1">
              <a:spcAft>
                <a:spcPts val="0"/>
              </a:spcAft>
              <a:defRPr/>
            </a:pPr>
            <a:r>
              <a:rPr lang="en-US" altLang="en-US" sz="3200" dirty="0"/>
              <a:t>SPECIAL NOTE FOR MITEY-MITES</a:t>
            </a:r>
          </a:p>
        </p:txBody>
      </p:sp>
      <p:sp>
        <p:nvSpPr>
          <p:cNvPr id="252931" name="Rectangle 3"/>
          <p:cNvSpPr>
            <a:spLocks noGrp="1" noChangeArrowheads="1"/>
          </p:cNvSpPr>
          <p:nvPr>
            <p:ph sz="quarter" idx="1"/>
          </p:nvPr>
        </p:nvSpPr>
        <p:spPr>
          <a:xfrm>
            <a:off x="581025" y="1900238"/>
            <a:ext cx="7989888" cy="4729162"/>
          </a:xfrm>
        </p:spPr>
        <p:txBody>
          <a:bodyPr rtlCol="0">
            <a:normAutofit/>
          </a:bodyPr>
          <a:lstStyle/>
          <a:p>
            <a:pPr marL="306000" indent="-306000" eaLnBrk="1" fontAlgn="auto" hangingPunct="1">
              <a:lnSpc>
                <a:spcPct val="120000"/>
              </a:lnSpc>
              <a:defRPr/>
            </a:pPr>
            <a:r>
              <a:rPr lang="en-US" altLang="en-US" sz="2500" b="1" dirty="0"/>
              <a:t>CDPW Coaches are allowed on the field during the first TWO (2) WEEKS of the season.</a:t>
            </a:r>
          </a:p>
          <a:p>
            <a:pPr marL="306000" indent="-306000" eaLnBrk="1" fontAlgn="auto" hangingPunct="1">
              <a:lnSpc>
                <a:spcPct val="120000"/>
              </a:lnSpc>
              <a:defRPr/>
            </a:pPr>
            <a:r>
              <a:rPr lang="en-US" altLang="en-US" sz="2500" dirty="0"/>
              <a:t>A maximum of one (</a:t>
            </a:r>
            <a:r>
              <a:rPr lang="en-US" altLang="en-US" sz="2500" dirty="0">
                <a:latin typeface="Arial" panose="020B0604020202020204" pitchFamily="34" charset="0"/>
                <a:cs typeface="Arial" panose="020B0604020202020204" pitchFamily="34" charset="0"/>
              </a:rPr>
              <a:t>1</a:t>
            </a:r>
            <a:r>
              <a:rPr lang="en-US" altLang="en-US" sz="2500" dirty="0"/>
              <a:t>) coach per team is permitted on the field except during punts.</a:t>
            </a:r>
          </a:p>
          <a:p>
            <a:pPr marL="306000" indent="-306000" eaLnBrk="1" fontAlgn="auto" hangingPunct="1">
              <a:lnSpc>
                <a:spcPct val="120000"/>
              </a:lnSpc>
              <a:defRPr/>
            </a:pPr>
            <a:r>
              <a:rPr lang="en-US" altLang="en-US" sz="2500" dirty="0"/>
              <a:t>There shall be no blitzing, no rushing of: punts, field goals or point after touchdown (while attempting a kick) in </a:t>
            </a:r>
            <a:r>
              <a:rPr lang="en-US" altLang="en-US" sz="2500" dirty="0" err="1"/>
              <a:t>Mitey</a:t>
            </a:r>
            <a:r>
              <a:rPr lang="en-US" altLang="en-US" sz="2500" dirty="0"/>
              <a:t>-Mite play.</a:t>
            </a:r>
          </a:p>
        </p:txBody>
      </p:sp>
    </p:spTree>
    <p:extLst>
      <p:ext uri="{BB962C8B-B14F-4D97-AF65-F5344CB8AC3E}">
        <p14:creationId xmlns:p14="http://schemas.microsoft.com/office/powerpoint/2010/main" xmlns="" val="113802668"/>
      </p:ext>
    </p:extLst>
  </p:cSld>
  <p:clrMapOvr>
    <a:masterClrMapping/>
  </p:clrMapOvr>
  <p:transition>
    <p:random/>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pPr eaLnBrk="1" fontAlgn="auto" hangingPunct="1">
              <a:spcAft>
                <a:spcPts val="0"/>
              </a:spcAft>
              <a:defRPr/>
            </a:pPr>
            <a:r>
              <a:rPr lang="en-US" altLang="en-US" sz="3200" dirty="0"/>
              <a:t>SPECIAL NOTE FOR MITEY-MITES </a:t>
            </a:r>
            <a:r>
              <a:rPr lang="en-US" altLang="en-US" sz="2400" dirty="0"/>
              <a:t>(cont’d)</a:t>
            </a:r>
          </a:p>
        </p:txBody>
      </p:sp>
      <p:sp>
        <p:nvSpPr>
          <p:cNvPr id="137219" name="Rectangle 3"/>
          <p:cNvSpPr>
            <a:spLocks noGrp="1" noChangeArrowheads="1"/>
          </p:cNvSpPr>
          <p:nvPr>
            <p:ph sz="quarter" idx="1"/>
          </p:nvPr>
        </p:nvSpPr>
        <p:spPr>
          <a:xfrm>
            <a:off x="581025" y="2057400"/>
            <a:ext cx="7989888" cy="4572000"/>
          </a:xfrm>
        </p:spPr>
        <p:txBody>
          <a:bodyPr/>
          <a:lstStyle/>
          <a:p>
            <a:r>
              <a:rPr lang="en-US" altLang="en-US" sz="2800"/>
              <a:t>Mitey Mite teams are only permitted to </a:t>
            </a:r>
            <a:r>
              <a:rPr lang="en-US" altLang="en-US" sz="2800">
                <a:solidFill>
                  <a:schemeClr val="tx1"/>
                </a:solidFill>
              </a:rPr>
              <a:t>play (2) post-season games </a:t>
            </a:r>
            <a:r>
              <a:rPr lang="en-US" altLang="en-US" sz="2800"/>
              <a:t>in their own or an adjacent league/conference (excluding Mitey Mite National Invitation Bowl Games). </a:t>
            </a:r>
          </a:p>
          <a:p>
            <a:r>
              <a:rPr lang="en-US" altLang="en-US" sz="2800">
                <a:solidFill>
                  <a:schemeClr val="tx1"/>
                </a:solidFill>
              </a:rPr>
              <a:t>This allows for replacing one Regular Season Mitey Mite Game with a second Post Season Bowl game. It also allows overnight travel to an adjacent league/conference.</a:t>
            </a:r>
          </a:p>
        </p:txBody>
      </p:sp>
    </p:spTree>
  </p:cSld>
  <p:clrMapOvr>
    <a:masterClrMapping/>
  </p:clrMapOvr>
  <p:transition>
    <p:random/>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445E2F-9189-4A55-A848-C2F5E19F2AD7}"/>
              </a:ext>
            </a:extLst>
          </p:cNvPr>
          <p:cNvSpPr>
            <a:spLocks noGrp="1"/>
          </p:cNvSpPr>
          <p:nvPr>
            <p:ph type="title"/>
          </p:nvPr>
        </p:nvSpPr>
        <p:spPr>
          <a:xfrm>
            <a:off x="685347" y="1537253"/>
            <a:ext cx="7765321" cy="1326321"/>
          </a:xfrm>
        </p:spPr>
        <p:txBody>
          <a:bodyPr>
            <a:normAutofit/>
          </a:bodyPr>
          <a:lstStyle/>
          <a:p>
            <a:r>
              <a:rPr lang="en-US" sz="4400" dirty="0">
                <a:solidFill>
                  <a:srgbClr val="FF0000"/>
                </a:solidFill>
              </a:rPr>
              <a:t>YCADA </a:t>
            </a:r>
            <a:r>
              <a:rPr lang="en-US" sz="4400" dirty="0" smtClean="0">
                <a:solidFill>
                  <a:srgbClr val="FF0000"/>
                </a:solidFill>
              </a:rPr>
              <a:t>GLOBALS</a:t>
            </a:r>
            <a:endParaRPr lang="en-US" sz="4400" dirty="0">
              <a:solidFill>
                <a:srgbClr val="FF0000"/>
              </a:solidFill>
            </a:endParaRPr>
          </a:p>
        </p:txBody>
      </p:sp>
      <p:sp>
        <p:nvSpPr>
          <p:cNvPr id="3" name="Content Placeholder 2">
            <a:extLst>
              <a:ext uri="{FF2B5EF4-FFF2-40B4-BE49-F238E27FC236}">
                <a16:creationId xmlns:a16="http://schemas.microsoft.com/office/drawing/2014/main" xmlns="" id="{491391FF-7636-47C1-8BAC-DB1307B2492C}"/>
              </a:ext>
            </a:extLst>
          </p:cNvPr>
          <p:cNvSpPr>
            <a:spLocks noGrp="1"/>
          </p:cNvSpPr>
          <p:nvPr>
            <p:ph sz="quarter" idx="1"/>
          </p:nvPr>
        </p:nvSpPr>
        <p:spPr>
          <a:xfrm>
            <a:off x="685345" y="3074512"/>
            <a:ext cx="7765322" cy="3695136"/>
          </a:xfrm>
        </p:spPr>
        <p:txBody>
          <a:bodyPr>
            <a:normAutofit/>
          </a:bodyPr>
          <a:lstStyle/>
          <a:p>
            <a:pPr algn="ctr"/>
            <a:endParaRPr lang="en-US" sz="2800" b="1" dirty="0"/>
          </a:p>
        </p:txBody>
      </p:sp>
    </p:spTree>
    <p:extLst>
      <p:ext uri="{BB962C8B-B14F-4D97-AF65-F5344CB8AC3E}">
        <p14:creationId xmlns:p14="http://schemas.microsoft.com/office/powerpoint/2010/main" xmlns="" val="4010578517"/>
      </p:ext>
    </p:extLst>
  </p:cSld>
  <p:clrMapOvr>
    <a:masterClrMapping/>
  </p:clrMapOvr>
  <p:transition>
    <p:rand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5A531070-A1FD-4A47-BDCF-4635A370DBF1}"/>
              </a:ext>
            </a:extLst>
          </p:cNvPr>
          <p:cNvSpPr>
            <a:spLocks noGrp="1"/>
          </p:cNvSpPr>
          <p:nvPr>
            <p:ph idx="4294967295"/>
          </p:nvPr>
        </p:nvSpPr>
        <p:spPr>
          <a:xfrm>
            <a:off x="0" y="1458913"/>
            <a:ext cx="4641850" cy="5181600"/>
          </a:xfrm>
        </p:spPr>
        <p:txBody>
          <a:bodyPr>
            <a:normAutofit/>
          </a:bodyPr>
          <a:lstStyle/>
          <a:p>
            <a:pPr marL="0" indent="0" algn="ctr">
              <a:buNone/>
            </a:pPr>
            <a:r>
              <a:rPr lang="en-US" sz="3200" b="1" dirty="0">
                <a:solidFill>
                  <a:srgbClr val="FFFF00"/>
                </a:solidFill>
              </a:rPr>
              <a:t>CURE INSURANCE ARENA</a:t>
            </a:r>
          </a:p>
          <a:p>
            <a:pPr marL="0" indent="0" algn="ctr">
              <a:buNone/>
            </a:pPr>
            <a:r>
              <a:rPr lang="en-US" sz="3200" b="1" dirty="0">
                <a:solidFill>
                  <a:srgbClr val="FFFF00"/>
                </a:solidFill>
              </a:rPr>
              <a:t>TRENTON, NEW JERSEY</a:t>
            </a:r>
          </a:p>
          <a:p>
            <a:pPr marL="0" indent="0">
              <a:buNone/>
            </a:pPr>
            <a:endParaRPr lang="en-US" dirty="0"/>
          </a:p>
          <a:p>
            <a:endParaRPr lang="en-US" dirty="0"/>
          </a:p>
        </p:txBody>
      </p:sp>
      <p:pic>
        <p:nvPicPr>
          <p:cNvPr id="3" name="Picture 2" descr="A group of people posing for the camera&#10;&#10;Description automatically generated">
            <a:extLst>
              <a:ext uri="{FF2B5EF4-FFF2-40B4-BE49-F238E27FC236}">
                <a16:creationId xmlns:a16="http://schemas.microsoft.com/office/drawing/2014/main" xmlns="" id="{AEAE149C-6DC9-4B23-B08F-5640864D22F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19149" y="3759520"/>
            <a:ext cx="2962699" cy="2620342"/>
          </a:xfrm>
          <a:prstGeom prst="rect">
            <a:avLst/>
          </a:prstGeom>
        </p:spPr>
      </p:pic>
      <p:pic>
        <p:nvPicPr>
          <p:cNvPr id="10" name="Picture 9">
            <a:extLst>
              <a:ext uri="{FF2B5EF4-FFF2-40B4-BE49-F238E27FC236}">
                <a16:creationId xmlns:a16="http://schemas.microsoft.com/office/drawing/2014/main" xmlns="" id="{2538C15F-A1A7-4066-BB05-0895A2DB538E}"/>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30649" y="478139"/>
            <a:ext cx="2962699" cy="2620343"/>
          </a:xfrm>
          <a:prstGeom prst="rect">
            <a:avLst/>
          </a:prstGeom>
          <a:noFill/>
          <a:ln>
            <a:noFill/>
          </a:ln>
        </p:spPr>
      </p:pic>
    </p:spTree>
    <p:extLst>
      <p:ext uri="{BB962C8B-B14F-4D97-AF65-F5344CB8AC3E}">
        <p14:creationId xmlns:p14="http://schemas.microsoft.com/office/powerpoint/2010/main" xmlns="" val="3334529315"/>
      </p:ext>
    </p:extLst>
  </p:cSld>
  <p:clrMapOvr>
    <a:masterClrMapping/>
  </p:clrMapOvr>
  <p:transition>
    <p:rand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defRPr/>
            </a:pPr>
            <a:r>
              <a:rPr lang="en-US" sz="2800" dirty="0"/>
              <a:t>Coaches’ and </a:t>
            </a:r>
            <a:r>
              <a:rPr lang="en-US" sz="2800" dirty="0" smtClean="0"/>
              <a:t>Parents’ behavior</a:t>
            </a:r>
            <a:endParaRPr lang="en-US" sz="2800" dirty="0"/>
          </a:p>
        </p:txBody>
      </p:sp>
      <p:sp>
        <p:nvSpPr>
          <p:cNvPr id="2" name="Title 1"/>
          <p:cNvSpPr>
            <a:spLocks noGrp="1"/>
          </p:cNvSpPr>
          <p:nvPr>
            <p:ph type="title"/>
          </p:nvPr>
        </p:nvSpPr>
        <p:spPr/>
        <p:txBody>
          <a:bodyPr/>
          <a:lstStyle/>
          <a:p>
            <a:pPr>
              <a:defRPr/>
            </a:pPr>
            <a:r>
              <a:rPr lang="en-US" dirty="0"/>
              <a:t>Unit 5: Keeping Youth Sports Fun</a:t>
            </a:r>
          </a:p>
        </p:txBody>
      </p:sp>
      <p:pic>
        <p:nvPicPr>
          <p:cNvPr id="143364" name="Picture 4" descr="MCj02218410000[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3276600"/>
            <a:ext cx="2590800" cy="252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365" name="Picture 3" descr="j027927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6400" y="3124200"/>
            <a:ext cx="1676400" cy="264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random/>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t>How to keep Young Athletes involved</a:t>
            </a:r>
          </a:p>
        </p:txBody>
      </p:sp>
      <p:sp>
        <p:nvSpPr>
          <p:cNvPr id="7" name="Rectangle 3"/>
          <p:cNvSpPr txBox="1">
            <a:spLocks noChangeArrowheads="1"/>
          </p:cNvSpPr>
          <p:nvPr/>
        </p:nvSpPr>
        <p:spPr bwMode="auto">
          <a:xfrm>
            <a:off x="804863" y="1981200"/>
            <a:ext cx="75438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514350" indent="-514350" defTabSz="457200">
              <a:spcBef>
                <a:spcPct val="20000"/>
              </a:spcBef>
              <a:spcAft>
                <a:spcPts val="600"/>
              </a:spcAft>
              <a:buClr>
                <a:schemeClr val="accent2"/>
              </a:buClr>
              <a:buSzPct val="92000"/>
              <a:buFont typeface="Wingdings 2" panose="05020102010507070707" pitchFamily="18" charset="2"/>
              <a:buChar char=""/>
              <a:defRPr>
                <a:solidFill>
                  <a:schemeClr val="tx2"/>
                </a:solidFill>
                <a:latin typeface="Gill Sans MT" panose="020B0502020104020203" pitchFamily="34" charset="0"/>
              </a:defRPr>
            </a:lvl1pPr>
            <a:lvl2pPr marL="628650" indent="-304800" defTabSz="457200">
              <a:spcBef>
                <a:spcPct val="20000"/>
              </a:spcBef>
              <a:spcAft>
                <a:spcPts val="600"/>
              </a:spcAft>
              <a:buClr>
                <a:schemeClr val="accent2"/>
              </a:buClr>
              <a:buSzPct val="92000"/>
              <a:buFont typeface="Wingdings 2" panose="05020102010507070707" pitchFamily="18" charset="2"/>
              <a:buChar char=""/>
              <a:defRPr sz="1600">
                <a:solidFill>
                  <a:schemeClr val="tx2"/>
                </a:solidFill>
                <a:latin typeface="Gill Sans MT" panose="020B0502020104020203" pitchFamily="34" charset="0"/>
              </a:defRPr>
            </a:lvl2pPr>
            <a:lvl3pPr marL="898525" indent="-269875" defTabSz="457200">
              <a:spcBef>
                <a:spcPct val="20000"/>
              </a:spcBef>
              <a:spcAft>
                <a:spcPts val="600"/>
              </a:spcAft>
              <a:buClr>
                <a:schemeClr val="accent2"/>
              </a:buClr>
              <a:buSzPct val="92000"/>
              <a:buFont typeface="Wingdings 2" panose="05020102010507070707" pitchFamily="18" charset="2"/>
              <a:buChar char=""/>
              <a:defRPr sz="1400">
                <a:solidFill>
                  <a:schemeClr val="tx2"/>
                </a:solidFill>
                <a:latin typeface="Gill Sans MT" panose="020B0502020104020203" pitchFamily="34" charset="0"/>
              </a:defRPr>
            </a:lvl3pPr>
            <a:lvl4pPr marL="1241425" indent="-233363" defTabSz="45720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4pPr>
            <a:lvl5pPr marL="1601788" indent="-233363" defTabSz="45720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5pPr>
            <a:lvl6pPr marL="2058988" indent="-233363" defTabSz="4572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6pPr>
            <a:lvl7pPr marL="2516188" indent="-233363" defTabSz="4572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7pPr>
            <a:lvl8pPr marL="2973388" indent="-233363" defTabSz="4572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8pPr>
            <a:lvl9pPr marL="3430588" indent="-233363" defTabSz="4572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9pPr>
          </a:lstStyle>
          <a:p>
            <a:pPr eaLnBrk="1" hangingPunct="1">
              <a:lnSpc>
                <a:spcPct val="90000"/>
              </a:lnSpc>
              <a:buFont typeface="Gill Sans MT" panose="020B0502020104020203" pitchFamily="34" charset="0"/>
              <a:buAutoNum type="arabicPeriod"/>
            </a:pPr>
            <a:r>
              <a:rPr lang="en-US" altLang="en-US" sz="2400" b="1" i="0" dirty="0">
                <a:solidFill>
                  <a:schemeClr val="tx1"/>
                </a:solidFill>
              </a:rPr>
              <a:t>Emphasize learning new skills and improving existing ones. </a:t>
            </a:r>
            <a:r>
              <a:rPr lang="en-US" altLang="en-US" sz="2400" dirty="0">
                <a:solidFill>
                  <a:schemeClr val="tx1"/>
                </a:solidFill>
              </a:rPr>
              <a:t>Let the athletes be proud of all they are learning about the sport.</a:t>
            </a:r>
          </a:p>
          <a:p>
            <a:pPr eaLnBrk="1" hangingPunct="1">
              <a:lnSpc>
                <a:spcPct val="90000"/>
              </a:lnSpc>
              <a:buFont typeface="Gill Sans MT" panose="020B0502020104020203" pitchFamily="34" charset="0"/>
              <a:buAutoNum type="arabicPeriod"/>
            </a:pPr>
            <a:r>
              <a:rPr lang="en-US" altLang="en-US" sz="2400" b="1" i="0" dirty="0">
                <a:solidFill>
                  <a:schemeClr val="tx1"/>
                </a:solidFill>
              </a:rPr>
              <a:t>Have Fun. </a:t>
            </a:r>
            <a:r>
              <a:rPr lang="en-US" altLang="en-US" sz="2400" dirty="0">
                <a:solidFill>
                  <a:schemeClr val="tx1"/>
                </a:solidFill>
              </a:rPr>
              <a:t>Be positive and have fun yourself!</a:t>
            </a:r>
            <a:endParaRPr lang="en-US" altLang="en-US" sz="2400" i="0" dirty="0">
              <a:solidFill>
                <a:schemeClr val="tx1"/>
              </a:solidFill>
            </a:endParaRPr>
          </a:p>
          <a:p>
            <a:pPr eaLnBrk="1" hangingPunct="1">
              <a:lnSpc>
                <a:spcPct val="90000"/>
              </a:lnSpc>
              <a:buFont typeface="Gill Sans MT" panose="020B0502020104020203" pitchFamily="34" charset="0"/>
              <a:buAutoNum type="arabicPeriod"/>
            </a:pPr>
            <a:r>
              <a:rPr lang="en-US" altLang="en-US" sz="2400" b="1" i="0" dirty="0">
                <a:solidFill>
                  <a:schemeClr val="tx1"/>
                </a:solidFill>
              </a:rPr>
              <a:t>Maintain a safe environment, both physically and emotionally. </a:t>
            </a:r>
            <a:r>
              <a:rPr lang="en-US" altLang="en-US" sz="2400" dirty="0">
                <a:solidFill>
                  <a:schemeClr val="tx1"/>
                </a:solidFill>
              </a:rPr>
              <a:t>Do not allow participants to ridicule each other.</a:t>
            </a:r>
          </a:p>
          <a:p>
            <a:pPr eaLnBrk="1" hangingPunct="1">
              <a:lnSpc>
                <a:spcPct val="90000"/>
              </a:lnSpc>
              <a:buFont typeface="Gill Sans MT" panose="020B0502020104020203" pitchFamily="34" charset="0"/>
              <a:buAutoNum type="arabicPeriod"/>
            </a:pPr>
            <a:r>
              <a:rPr lang="en-US" altLang="en-US" sz="2400" b="1" i="0" dirty="0">
                <a:solidFill>
                  <a:schemeClr val="tx1"/>
                </a:solidFill>
              </a:rPr>
              <a:t>Challenge Athletes with Physical Exercises in a Creative Way. </a:t>
            </a:r>
            <a:r>
              <a:rPr lang="en-US" altLang="en-US" sz="2400" dirty="0">
                <a:solidFill>
                  <a:schemeClr val="tx1"/>
                </a:solidFill>
              </a:rPr>
              <a:t>Use relay races and challenges to do conditioning.</a:t>
            </a:r>
          </a:p>
          <a:p>
            <a:pPr eaLnBrk="1" hangingPunct="1">
              <a:lnSpc>
                <a:spcPct val="90000"/>
              </a:lnSpc>
              <a:buFont typeface="Gill Sans MT" panose="020B0502020104020203" pitchFamily="34" charset="0"/>
              <a:buAutoNum type="arabicPeriod"/>
            </a:pPr>
            <a:r>
              <a:rPr lang="en-US" altLang="en-US" sz="2400" b="1" i="0" dirty="0">
                <a:solidFill>
                  <a:schemeClr val="tx1"/>
                </a:solidFill>
              </a:rPr>
              <a:t>Give participants a Sense of Belonging to a Team.</a:t>
            </a:r>
            <a:r>
              <a:rPr lang="en-US" altLang="en-US" sz="2400" b="1" dirty="0">
                <a:solidFill>
                  <a:schemeClr val="tx1"/>
                </a:solidFill>
              </a:rPr>
              <a:t> </a:t>
            </a:r>
            <a:r>
              <a:rPr lang="en-US" altLang="en-US" sz="2400" dirty="0">
                <a:solidFill>
                  <a:schemeClr val="tx1"/>
                </a:solidFill>
              </a:rPr>
              <a:t>Consider a team slogan or team shirts.</a:t>
            </a:r>
            <a:endParaRPr lang="en-US" altLang="en-US" sz="2400" i="0" u="sng" dirty="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2000"/>
                                        <p:tgtEl>
                                          <p:spTgt spid="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Use </a:t>
            </a:r>
            <a:r>
              <a:rPr lang="en-US" sz="3200" dirty="0"/>
              <a:t>Effective Feedback</a:t>
            </a:r>
          </a:p>
        </p:txBody>
      </p:sp>
      <p:sp>
        <p:nvSpPr>
          <p:cNvPr id="3" name="Content Placeholder 2"/>
          <p:cNvSpPr>
            <a:spLocks noGrp="1"/>
          </p:cNvSpPr>
          <p:nvPr>
            <p:ph sz="quarter" idx="1"/>
          </p:nvPr>
        </p:nvSpPr>
        <p:spPr>
          <a:xfrm>
            <a:off x="581025" y="2057400"/>
            <a:ext cx="7989888" cy="4495800"/>
          </a:xfrm>
        </p:spPr>
        <p:txBody>
          <a:bodyPr/>
          <a:lstStyle/>
          <a:p>
            <a:pPr marL="0" indent="0" defTabSz="914400" eaLnBrk="1" hangingPunct="1">
              <a:spcBef>
                <a:spcPct val="30000"/>
              </a:spcBef>
              <a:spcAft>
                <a:spcPct val="0"/>
              </a:spcAft>
              <a:buClrTx/>
              <a:buSzTx/>
              <a:buFont typeface="Wingdings 2" panose="05020102010507070707" pitchFamily="18" charset="2"/>
              <a:buNone/>
              <a:defRPr/>
            </a:pPr>
            <a:r>
              <a:rPr lang="en-US" altLang="en-US" sz="2200" dirty="0"/>
              <a:t>Positive feedback is key. Research shows that the most effective teachers use 5 times as many positive statements as they do negative statements.</a:t>
            </a:r>
            <a:endParaRPr lang="en-US" altLang="en-US" sz="2000" u="sng" dirty="0"/>
          </a:p>
          <a:p>
            <a:pPr marL="704850" lvl="1" indent="-381000" eaLnBrk="1" fontAlgn="auto" hangingPunct="1">
              <a:lnSpc>
                <a:spcPct val="80000"/>
              </a:lnSpc>
              <a:buFont typeface="Wingdings" panose="05000000000000000000" pitchFamily="2" charset="2"/>
              <a:buAutoNum type="arabicPeriod"/>
              <a:defRPr/>
            </a:pPr>
            <a:r>
              <a:rPr lang="en-US" altLang="en-US" sz="2200" dirty="0"/>
              <a:t>Catch athletes doing things correctly.</a:t>
            </a:r>
          </a:p>
          <a:p>
            <a:pPr marL="704850" lvl="1" indent="-381000" eaLnBrk="1" fontAlgn="auto" hangingPunct="1">
              <a:lnSpc>
                <a:spcPct val="80000"/>
              </a:lnSpc>
              <a:buFont typeface="Wingdings" panose="05000000000000000000" pitchFamily="2" charset="2"/>
              <a:buAutoNum type="arabicPeriod"/>
              <a:defRPr/>
            </a:pPr>
            <a:r>
              <a:rPr lang="en-US" altLang="en-US" sz="2200" dirty="0"/>
              <a:t>Be specific &amp; concise.</a:t>
            </a:r>
          </a:p>
          <a:p>
            <a:pPr marL="704850" lvl="1" indent="-381000" eaLnBrk="1" fontAlgn="auto" hangingPunct="1">
              <a:lnSpc>
                <a:spcPct val="80000"/>
              </a:lnSpc>
              <a:buFont typeface="Wingdings" panose="05000000000000000000" pitchFamily="2" charset="2"/>
              <a:buAutoNum type="arabicPeriod"/>
              <a:defRPr/>
            </a:pPr>
            <a:r>
              <a:rPr lang="en-US" altLang="en-US" sz="2200" dirty="0"/>
              <a:t>Focus on strengths more than weaknesses.</a:t>
            </a:r>
          </a:p>
          <a:p>
            <a:pPr marL="704850" lvl="1" indent="-381000" eaLnBrk="1" fontAlgn="auto" hangingPunct="1">
              <a:lnSpc>
                <a:spcPct val="80000"/>
              </a:lnSpc>
              <a:buFont typeface="Wingdings" panose="05000000000000000000" pitchFamily="2" charset="2"/>
              <a:buAutoNum type="arabicPeriod"/>
              <a:defRPr/>
            </a:pPr>
            <a:r>
              <a:rPr lang="en-US" altLang="en-US" sz="2200" dirty="0"/>
              <a:t>Give feedback promptly and immediately.</a:t>
            </a:r>
          </a:p>
          <a:p>
            <a:pPr marL="704850" lvl="1" indent="-381000" eaLnBrk="1" fontAlgn="auto" hangingPunct="1">
              <a:lnSpc>
                <a:spcPct val="80000"/>
              </a:lnSpc>
              <a:buFont typeface="Wingdings" panose="05000000000000000000" pitchFamily="2" charset="2"/>
              <a:buAutoNum type="arabicPeriod"/>
              <a:defRPr/>
            </a:pPr>
            <a:r>
              <a:rPr lang="en-US" altLang="en-US" sz="2200" dirty="0"/>
              <a:t>Be sincere when giving praise.</a:t>
            </a:r>
          </a:p>
          <a:p>
            <a:pPr marL="704850" lvl="1" indent="-381000" eaLnBrk="1" fontAlgn="auto" hangingPunct="1">
              <a:lnSpc>
                <a:spcPct val="80000"/>
              </a:lnSpc>
              <a:buFont typeface="Wingdings" panose="05000000000000000000" pitchFamily="2" charset="2"/>
              <a:buAutoNum type="arabicPeriod"/>
              <a:defRPr/>
            </a:pPr>
            <a:r>
              <a:rPr lang="en-US" altLang="en-US" sz="2200" dirty="0"/>
              <a:t>Reward improvements, not perfection.</a:t>
            </a:r>
          </a:p>
          <a:p>
            <a:pPr marL="704850" lvl="1" indent="-381000" eaLnBrk="1" fontAlgn="auto" hangingPunct="1">
              <a:lnSpc>
                <a:spcPct val="80000"/>
              </a:lnSpc>
              <a:buFont typeface="Wingdings" panose="05000000000000000000" pitchFamily="2" charset="2"/>
              <a:buAutoNum type="arabicPeriod"/>
              <a:defRPr/>
            </a:pPr>
            <a:r>
              <a:rPr lang="en-US" altLang="en-US" sz="2200" dirty="0"/>
              <a:t>Reward effort as well as outcome.</a:t>
            </a:r>
          </a:p>
          <a:p>
            <a:pPr marL="704850" lvl="1" indent="-381000" eaLnBrk="1" fontAlgn="auto" hangingPunct="1">
              <a:lnSpc>
                <a:spcPct val="80000"/>
              </a:lnSpc>
              <a:buFont typeface="Wingdings" panose="05000000000000000000" pitchFamily="2" charset="2"/>
              <a:buAutoNum type="arabicPeriod"/>
              <a:defRPr/>
            </a:pPr>
            <a:r>
              <a:rPr lang="en-US" altLang="en-US" sz="2200" b="1" i="1" dirty="0"/>
              <a:t>Avoid being insulting and negative</a:t>
            </a:r>
            <a:r>
              <a:rPr lang="en-US" altLang="en-US" sz="2200" b="1" dirty="0"/>
              <a:t>.</a:t>
            </a:r>
          </a:p>
        </p:txBody>
      </p:sp>
    </p:spTree>
  </p:cSld>
  <p:clrMapOvr>
    <a:masterClrMapping/>
  </p:clrMapOvr>
  <p:transition>
    <p:random/>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t>Coach and Parent Misconduct</a:t>
            </a:r>
          </a:p>
        </p:txBody>
      </p:sp>
      <p:sp>
        <p:nvSpPr>
          <p:cNvPr id="149507" name="Rectangle 3"/>
          <p:cNvSpPr txBox="1">
            <a:spLocks noChangeArrowheads="1"/>
          </p:cNvSpPr>
          <p:nvPr/>
        </p:nvSpPr>
        <p:spPr bwMode="auto">
          <a:xfrm>
            <a:off x="581025" y="1447800"/>
            <a:ext cx="7989888" cy="42998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304800" indent="-304800" defTabSz="457200">
              <a:spcBef>
                <a:spcPct val="20000"/>
              </a:spcBef>
              <a:spcAft>
                <a:spcPts val="600"/>
              </a:spcAft>
              <a:buClr>
                <a:schemeClr val="accent2"/>
              </a:buClr>
              <a:buSzPct val="92000"/>
              <a:buFont typeface="Wingdings 2" panose="05020102010507070707" pitchFamily="18" charset="2"/>
              <a:buChar char=""/>
              <a:defRPr>
                <a:solidFill>
                  <a:schemeClr val="tx2"/>
                </a:solidFill>
                <a:latin typeface="Gill Sans MT" panose="020B0502020104020203" pitchFamily="34" charset="0"/>
              </a:defRPr>
            </a:lvl1pPr>
            <a:lvl2pPr marL="628650" indent="-304800" defTabSz="457200">
              <a:spcBef>
                <a:spcPct val="20000"/>
              </a:spcBef>
              <a:spcAft>
                <a:spcPts val="600"/>
              </a:spcAft>
              <a:buClr>
                <a:schemeClr val="accent2"/>
              </a:buClr>
              <a:buSzPct val="92000"/>
              <a:buFont typeface="Wingdings 2" panose="05020102010507070707" pitchFamily="18" charset="2"/>
              <a:buChar char=""/>
              <a:defRPr sz="1600">
                <a:solidFill>
                  <a:schemeClr val="tx2"/>
                </a:solidFill>
                <a:latin typeface="Gill Sans MT" panose="020B0502020104020203" pitchFamily="34" charset="0"/>
              </a:defRPr>
            </a:lvl2pPr>
            <a:lvl3pPr marL="898525" indent="-269875" defTabSz="457200">
              <a:spcBef>
                <a:spcPct val="20000"/>
              </a:spcBef>
              <a:spcAft>
                <a:spcPts val="600"/>
              </a:spcAft>
              <a:buClr>
                <a:schemeClr val="accent2"/>
              </a:buClr>
              <a:buSzPct val="92000"/>
              <a:buFont typeface="Wingdings 2" panose="05020102010507070707" pitchFamily="18" charset="2"/>
              <a:buChar char=""/>
              <a:defRPr sz="1400">
                <a:solidFill>
                  <a:schemeClr val="tx2"/>
                </a:solidFill>
                <a:latin typeface="Gill Sans MT" panose="020B0502020104020203" pitchFamily="34" charset="0"/>
              </a:defRPr>
            </a:lvl3pPr>
            <a:lvl4pPr marL="1241425" indent="-233363" defTabSz="45720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4pPr>
            <a:lvl5pPr marL="1601788" indent="-233363" defTabSz="45720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5pPr>
            <a:lvl6pPr marL="2058988" indent="-233363" defTabSz="4572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6pPr>
            <a:lvl7pPr marL="2516188" indent="-233363" defTabSz="4572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7pPr>
            <a:lvl8pPr marL="2973388" indent="-233363" defTabSz="4572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8pPr>
            <a:lvl9pPr marL="3430588" indent="-233363" defTabSz="4572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9pPr>
          </a:lstStyle>
          <a:p>
            <a:pPr eaLnBrk="1" hangingPunct="1"/>
            <a:r>
              <a:rPr lang="en-US" altLang="en-US" sz="2200" i="0" dirty="0">
                <a:solidFill>
                  <a:schemeClr val="tx1"/>
                </a:solidFill>
              </a:rPr>
              <a:t>Pop Warner has become increasingly concerned about the numbers of incidents of parental violence and misbehavior of coaches.  </a:t>
            </a:r>
          </a:p>
          <a:p>
            <a:pPr eaLnBrk="1" hangingPunct="1"/>
            <a:r>
              <a:rPr lang="en-US" altLang="en-US" sz="2200" i="0" dirty="0">
                <a:solidFill>
                  <a:schemeClr val="tx1"/>
                </a:solidFill>
              </a:rPr>
              <a:t>The newspapers and TV are full of stories about youth coaches and parents </a:t>
            </a:r>
            <a:r>
              <a:rPr lang="en-US" altLang="en-US" sz="2200" b="1" i="0" dirty="0">
                <a:solidFill>
                  <a:schemeClr val="tx1"/>
                </a:solidFill>
              </a:rPr>
              <a:t>ruining youth sports </a:t>
            </a:r>
            <a:r>
              <a:rPr lang="en-US" altLang="en-US" sz="2200" i="0" dirty="0">
                <a:solidFill>
                  <a:schemeClr val="tx1"/>
                </a:solidFill>
              </a:rPr>
              <a:t>for the kids.</a:t>
            </a:r>
          </a:p>
          <a:p>
            <a:pPr eaLnBrk="1" hangingPunct="1"/>
            <a:r>
              <a:rPr lang="en-US" altLang="en-US" sz="2200" i="0" dirty="0">
                <a:solidFill>
                  <a:schemeClr val="tx1"/>
                </a:solidFill>
              </a:rPr>
              <a:t>Your Association MUST have a </a:t>
            </a:r>
            <a:r>
              <a:rPr lang="en-US" altLang="en-US" sz="2200" b="1" i="0" dirty="0">
                <a:solidFill>
                  <a:schemeClr val="tx1"/>
                </a:solidFill>
              </a:rPr>
              <a:t>zero</a:t>
            </a:r>
            <a:r>
              <a:rPr lang="en-US" altLang="en-US" sz="2200" i="0" dirty="0">
                <a:solidFill>
                  <a:schemeClr val="tx1"/>
                </a:solidFill>
              </a:rPr>
              <a:t> tolerance for aggressive, disruptive, abusive, and disrespectful behavior.  </a:t>
            </a:r>
          </a:p>
          <a:p>
            <a:pPr eaLnBrk="1" hangingPunct="1"/>
            <a:r>
              <a:rPr lang="en-US" altLang="en-US" sz="2200" i="0" dirty="0">
                <a:solidFill>
                  <a:schemeClr val="tx1"/>
                </a:solidFill>
              </a:rPr>
              <a:t>CDPW will assist your Association in dealing with problem behaviors and disruptive individuals</a:t>
            </a:r>
            <a:r>
              <a:rPr lang="en-US" altLang="en-US" sz="2200" i="0" dirty="0"/>
              <a:t>.</a:t>
            </a:r>
            <a:endParaRPr lang="en-US" altLang="en-US" sz="2200" dirty="0"/>
          </a:p>
        </p:txBody>
      </p:sp>
    </p:spTree>
  </p:cSld>
  <p:clrMapOvr>
    <a:masterClrMapping/>
  </p:clrMapOvr>
  <p:transition>
    <p:random/>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t>Coach &amp; Parent Misconduct </a:t>
            </a:r>
            <a:r>
              <a:rPr lang="en-US" sz="2400" dirty="0"/>
              <a:t>(cont’d)</a:t>
            </a:r>
          </a:p>
        </p:txBody>
      </p:sp>
      <p:sp>
        <p:nvSpPr>
          <p:cNvPr id="150531" name="Content Placeholder 2"/>
          <p:cNvSpPr>
            <a:spLocks noGrp="1"/>
          </p:cNvSpPr>
          <p:nvPr>
            <p:ph sz="quarter" idx="1"/>
          </p:nvPr>
        </p:nvSpPr>
        <p:spPr>
          <a:xfrm>
            <a:off x="457200" y="1905000"/>
            <a:ext cx="8229600" cy="4913313"/>
          </a:xfrm>
        </p:spPr>
        <p:txBody>
          <a:bodyPr/>
          <a:lstStyle/>
          <a:p>
            <a:pPr eaLnBrk="1" hangingPunct="1"/>
            <a:r>
              <a:rPr lang="en-US" altLang="en-US" sz="2200"/>
              <a:t>It is the responsibility of each team to maintain spectator and coaching staff control during games.  The Game Commissioner may ask the officials to penalize the team that fails to maintain control after one (</a:t>
            </a:r>
            <a:r>
              <a:rPr lang="en-US" altLang="en-US" sz="2200">
                <a:latin typeface="Arial" panose="020B0604020202020204" pitchFamily="34" charset="0"/>
                <a:cs typeface="Arial" panose="020B0604020202020204" pitchFamily="34" charset="0"/>
              </a:rPr>
              <a:t>1</a:t>
            </a:r>
            <a:r>
              <a:rPr lang="en-US" altLang="en-US" sz="2200"/>
              <a:t>) warning. </a:t>
            </a:r>
          </a:p>
          <a:p>
            <a:pPr eaLnBrk="1" hangingPunct="1"/>
            <a:r>
              <a:rPr lang="en-US" altLang="en-US" sz="2200"/>
              <a:t>Failure to maintain spectator and/or coaching staff control in pre-game, game and post-game situations could lead to an extreme penalty such as game forfeiture.</a:t>
            </a:r>
          </a:p>
          <a:p>
            <a:r>
              <a:rPr lang="en-US" altLang="en-US" sz="2200"/>
              <a:t>In the event an adult volunteer is ejected from a game, it must be noted on the Game Report and the ejected volunteer will receive an automatic one (</a:t>
            </a:r>
            <a:r>
              <a:rPr lang="en-US" altLang="en-US" sz="2200">
                <a:latin typeface="Arial" panose="020B0604020202020204" pitchFamily="34" charset="0"/>
                <a:cs typeface="Arial" panose="020B0604020202020204" pitchFamily="34" charset="0"/>
              </a:rPr>
              <a:t>1</a:t>
            </a:r>
            <a:r>
              <a:rPr lang="en-US" altLang="en-US" sz="2200"/>
              <a:t>) week suspension (including all practices and the following game). </a:t>
            </a:r>
          </a:p>
        </p:txBody>
      </p:sp>
    </p:spTree>
  </p:cSld>
  <p:clrMapOvr>
    <a:masterClrMapping/>
  </p:clrMapOvr>
  <p:transition>
    <p:random/>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200" dirty="0"/>
              <a:t>PWLS Members Code of Conduct</a:t>
            </a:r>
            <a:endParaRPr lang="en-US" sz="3200" dirty="0"/>
          </a:p>
        </p:txBody>
      </p:sp>
      <p:sp>
        <p:nvSpPr>
          <p:cNvPr id="151555" name="Content Placeholder 2"/>
          <p:cNvSpPr>
            <a:spLocks noGrp="1"/>
          </p:cNvSpPr>
          <p:nvPr>
            <p:ph sz="quarter" idx="1"/>
          </p:nvPr>
        </p:nvSpPr>
        <p:spPr>
          <a:xfrm>
            <a:off x="581025" y="2438400"/>
            <a:ext cx="7989888" cy="1811338"/>
          </a:xfrm>
        </p:spPr>
        <p:txBody>
          <a:bodyPr/>
          <a:lstStyle/>
          <a:p>
            <a:r>
              <a:rPr lang="en-US" altLang="en-US" sz="2800"/>
              <a:t>Please read through each of these items.</a:t>
            </a:r>
          </a:p>
          <a:p>
            <a:r>
              <a:rPr lang="en-US" altLang="en-US" sz="2800"/>
              <a:t>Please fill out the bottom completely and submit before you leave today.</a:t>
            </a: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245" y="304800"/>
            <a:ext cx="8229600" cy="852487"/>
          </a:xfrm>
        </p:spPr>
        <p:txBody>
          <a:bodyPr/>
          <a:lstStyle/>
          <a:p>
            <a:pPr algn="ctr" eaLnBrk="1" fontAlgn="auto" hangingPunct="1">
              <a:spcAft>
                <a:spcPts val="0"/>
              </a:spcAft>
              <a:defRPr/>
            </a:pPr>
            <a:r>
              <a:rPr lang="en-US" altLang="en-US" sz="3200" dirty="0">
                <a:solidFill>
                  <a:schemeClr val="tx2"/>
                </a:solidFill>
              </a:rPr>
              <a:t>Organizational STRUCTURE</a:t>
            </a:r>
            <a:endParaRPr lang="en-US" sz="3200" dirty="0">
              <a:solidFill>
                <a:schemeClr val="tx2"/>
              </a:solidFill>
            </a:endParaRPr>
          </a:p>
        </p:txBody>
      </p:sp>
      <p:grpSp>
        <p:nvGrpSpPr>
          <p:cNvPr id="25603" name="Group 4"/>
          <p:cNvGrpSpPr>
            <a:grpSpLocks/>
          </p:cNvGrpSpPr>
          <p:nvPr/>
        </p:nvGrpSpPr>
        <p:grpSpPr bwMode="auto">
          <a:xfrm>
            <a:off x="1981200" y="1524000"/>
            <a:ext cx="5867399" cy="4683314"/>
            <a:chOff x="3311752" y="1030960"/>
            <a:chExt cx="4760700" cy="4531332"/>
          </a:xfrm>
        </p:grpSpPr>
        <p:sp>
          <p:nvSpPr>
            <p:cNvPr id="10" name="Freeform 9"/>
            <p:cNvSpPr/>
            <p:nvPr/>
          </p:nvSpPr>
          <p:spPr>
            <a:xfrm>
              <a:off x="3311752" y="1030960"/>
              <a:ext cx="4760700" cy="674749"/>
            </a:xfrm>
            <a:custGeom>
              <a:avLst/>
              <a:gdLst>
                <a:gd name="connsiteX0" fmla="*/ 0 w 4194076"/>
                <a:gd name="connsiteY0" fmla="*/ 0 h 630121"/>
                <a:gd name="connsiteX1" fmla="*/ 4194076 w 4194076"/>
                <a:gd name="connsiteY1" fmla="*/ 0 h 630121"/>
                <a:gd name="connsiteX2" fmla="*/ 4194076 w 4194076"/>
                <a:gd name="connsiteY2" fmla="*/ 630121 h 630121"/>
                <a:gd name="connsiteX3" fmla="*/ 0 w 4194076"/>
                <a:gd name="connsiteY3" fmla="*/ 630121 h 630121"/>
                <a:gd name="connsiteX4" fmla="*/ 0 w 4194076"/>
                <a:gd name="connsiteY4" fmla="*/ 0 h 630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4076" h="630121">
                  <a:moveTo>
                    <a:pt x="0" y="0"/>
                  </a:moveTo>
                  <a:lnTo>
                    <a:pt x="4194076" y="0"/>
                  </a:lnTo>
                  <a:lnTo>
                    <a:pt x="4194076" y="630121"/>
                  </a:lnTo>
                  <a:lnTo>
                    <a:pt x="0" y="63012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780" tIns="17780" rIns="17780" bIns="98053" spcCol="1270" anchor="ctr"/>
            <a:lstStyle/>
            <a:p>
              <a:pPr algn="ctr" defTabSz="1244600" eaLnBrk="1" hangingPunct="1">
                <a:lnSpc>
                  <a:spcPct val="90000"/>
                </a:lnSpc>
                <a:spcAft>
                  <a:spcPct val="35000"/>
                </a:spcAft>
                <a:defRPr/>
              </a:pPr>
              <a:r>
                <a:rPr lang="en-US" sz="2400" dirty="0"/>
                <a:t>National Pop Warner Little Scholars, Inc.</a:t>
              </a:r>
            </a:p>
          </p:txBody>
        </p:sp>
        <p:sp>
          <p:nvSpPr>
            <p:cNvPr id="12" name="Freeform 11"/>
            <p:cNvSpPr/>
            <p:nvPr/>
          </p:nvSpPr>
          <p:spPr>
            <a:xfrm>
              <a:off x="4053679" y="2310603"/>
              <a:ext cx="3276845" cy="639822"/>
            </a:xfrm>
            <a:custGeom>
              <a:avLst/>
              <a:gdLst>
                <a:gd name="connsiteX0" fmla="*/ 0 w 2330416"/>
                <a:gd name="connsiteY0" fmla="*/ 0 h 595281"/>
                <a:gd name="connsiteX1" fmla="*/ 2330416 w 2330416"/>
                <a:gd name="connsiteY1" fmla="*/ 0 h 595281"/>
                <a:gd name="connsiteX2" fmla="*/ 2330416 w 2330416"/>
                <a:gd name="connsiteY2" fmla="*/ 595281 h 595281"/>
                <a:gd name="connsiteX3" fmla="*/ 0 w 2330416"/>
                <a:gd name="connsiteY3" fmla="*/ 595281 h 595281"/>
                <a:gd name="connsiteX4" fmla="*/ 0 w 2330416"/>
                <a:gd name="connsiteY4" fmla="*/ 0 h 595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416" h="595281">
                  <a:moveTo>
                    <a:pt x="0" y="0"/>
                  </a:moveTo>
                  <a:lnTo>
                    <a:pt x="2330416" y="0"/>
                  </a:lnTo>
                  <a:lnTo>
                    <a:pt x="2330416" y="595281"/>
                  </a:lnTo>
                  <a:lnTo>
                    <a:pt x="0" y="59528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780" tIns="17780" rIns="17780" bIns="98053" spcCol="1270" anchor="ctr"/>
            <a:lstStyle/>
            <a:p>
              <a:pPr algn="ctr" defTabSz="1244600" eaLnBrk="1" hangingPunct="1">
                <a:lnSpc>
                  <a:spcPct val="90000"/>
                </a:lnSpc>
                <a:spcAft>
                  <a:spcPct val="35000"/>
                </a:spcAft>
                <a:defRPr/>
              </a:pPr>
              <a:r>
                <a:rPr lang="en-US" sz="2800" dirty="0"/>
                <a:t>REGION: Eastern</a:t>
              </a:r>
            </a:p>
          </p:txBody>
        </p:sp>
        <p:sp>
          <p:nvSpPr>
            <p:cNvPr id="13" name="Freeform 12"/>
            <p:cNvSpPr/>
            <p:nvPr/>
          </p:nvSpPr>
          <p:spPr>
            <a:xfrm>
              <a:off x="4239161" y="3088550"/>
              <a:ext cx="2905882" cy="365157"/>
            </a:xfrm>
            <a:custGeom>
              <a:avLst/>
              <a:gdLst>
                <a:gd name="connsiteX0" fmla="*/ 0 w 1450276"/>
                <a:gd name="connsiteY0" fmla="*/ 0 h 399230"/>
                <a:gd name="connsiteX1" fmla="*/ 1450276 w 1450276"/>
                <a:gd name="connsiteY1" fmla="*/ 0 h 399230"/>
                <a:gd name="connsiteX2" fmla="*/ 1450276 w 1450276"/>
                <a:gd name="connsiteY2" fmla="*/ 399230 h 399230"/>
                <a:gd name="connsiteX3" fmla="*/ 0 w 1450276"/>
                <a:gd name="connsiteY3" fmla="*/ 399230 h 399230"/>
                <a:gd name="connsiteX4" fmla="*/ 0 w 1450276"/>
                <a:gd name="connsiteY4" fmla="*/ 0 h 39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0276" h="399230">
                  <a:moveTo>
                    <a:pt x="0" y="0"/>
                  </a:moveTo>
                  <a:lnTo>
                    <a:pt x="1450276" y="0"/>
                  </a:lnTo>
                  <a:lnTo>
                    <a:pt x="1450276" y="399230"/>
                  </a:lnTo>
                  <a:lnTo>
                    <a:pt x="0" y="39923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0960" tIns="15240" rIns="60960" bIns="15240" spcCol="1270" anchor="ctr"/>
            <a:lstStyle/>
            <a:p>
              <a:pPr algn="ctr" defTabSz="1066800" eaLnBrk="1" hangingPunct="1">
                <a:lnSpc>
                  <a:spcPct val="90000"/>
                </a:lnSpc>
                <a:spcAft>
                  <a:spcPct val="35000"/>
                </a:spcAft>
                <a:defRPr/>
              </a:pPr>
              <a:r>
                <a:rPr lang="en-US" sz="1600" dirty="0">
                  <a:solidFill>
                    <a:schemeClr val="bg1"/>
                  </a:solidFill>
                </a:rPr>
                <a:t>Region Director: Harry Harrington</a:t>
              </a:r>
            </a:p>
          </p:txBody>
        </p:sp>
        <p:sp>
          <p:nvSpPr>
            <p:cNvPr id="16" name="Freeform 15"/>
            <p:cNvSpPr/>
            <p:nvPr/>
          </p:nvSpPr>
          <p:spPr>
            <a:xfrm>
              <a:off x="4053679" y="3551351"/>
              <a:ext cx="3276845" cy="656858"/>
            </a:xfrm>
            <a:custGeom>
              <a:avLst/>
              <a:gdLst>
                <a:gd name="connsiteX0" fmla="*/ 0 w 2457631"/>
                <a:gd name="connsiteY0" fmla="*/ 0 h 636514"/>
                <a:gd name="connsiteX1" fmla="*/ 2457631 w 2457631"/>
                <a:gd name="connsiteY1" fmla="*/ 0 h 636514"/>
                <a:gd name="connsiteX2" fmla="*/ 2457631 w 2457631"/>
                <a:gd name="connsiteY2" fmla="*/ 636514 h 636514"/>
                <a:gd name="connsiteX3" fmla="*/ 0 w 2457631"/>
                <a:gd name="connsiteY3" fmla="*/ 636514 h 636514"/>
                <a:gd name="connsiteX4" fmla="*/ 0 w 2457631"/>
                <a:gd name="connsiteY4" fmla="*/ 0 h 63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631" h="636514">
                  <a:moveTo>
                    <a:pt x="0" y="0"/>
                  </a:moveTo>
                  <a:lnTo>
                    <a:pt x="2457631" y="0"/>
                  </a:lnTo>
                  <a:lnTo>
                    <a:pt x="2457631" y="636514"/>
                  </a:lnTo>
                  <a:lnTo>
                    <a:pt x="0" y="63651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780" tIns="17780" rIns="17780" bIns="98053" spcCol="1270" anchor="ctr"/>
            <a:lstStyle/>
            <a:p>
              <a:pPr algn="ctr" defTabSz="1244600" eaLnBrk="1" hangingPunct="1">
                <a:lnSpc>
                  <a:spcPct val="90000"/>
                </a:lnSpc>
                <a:spcAft>
                  <a:spcPct val="35000"/>
                </a:spcAft>
                <a:defRPr/>
              </a:pPr>
              <a:r>
                <a:rPr lang="en-US" sz="2800" dirty="0"/>
                <a:t>LEAGUE: Capital District</a:t>
              </a:r>
            </a:p>
          </p:txBody>
        </p:sp>
        <p:sp>
          <p:nvSpPr>
            <p:cNvPr id="17" name="Freeform 16"/>
            <p:cNvSpPr/>
            <p:nvPr/>
          </p:nvSpPr>
          <p:spPr>
            <a:xfrm>
              <a:off x="4239161" y="4384069"/>
              <a:ext cx="2905882" cy="393063"/>
            </a:xfrm>
            <a:custGeom>
              <a:avLst/>
              <a:gdLst>
                <a:gd name="connsiteX0" fmla="*/ 0 w 1768269"/>
                <a:gd name="connsiteY0" fmla="*/ 0 h 403566"/>
                <a:gd name="connsiteX1" fmla="*/ 1768269 w 1768269"/>
                <a:gd name="connsiteY1" fmla="*/ 0 h 403566"/>
                <a:gd name="connsiteX2" fmla="*/ 1768269 w 1768269"/>
                <a:gd name="connsiteY2" fmla="*/ 403566 h 403566"/>
                <a:gd name="connsiteX3" fmla="*/ 0 w 1768269"/>
                <a:gd name="connsiteY3" fmla="*/ 403566 h 403566"/>
                <a:gd name="connsiteX4" fmla="*/ 0 w 1768269"/>
                <a:gd name="connsiteY4" fmla="*/ 0 h 403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269" h="403566">
                  <a:moveTo>
                    <a:pt x="0" y="0"/>
                  </a:moveTo>
                  <a:lnTo>
                    <a:pt x="1768269" y="0"/>
                  </a:lnTo>
                  <a:lnTo>
                    <a:pt x="1768269" y="403566"/>
                  </a:lnTo>
                  <a:lnTo>
                    <a:pt x="0" y="403566"/>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5720" tIns="11430" rIns="45720" bIns="11430" spcCol="1270" anchor="ctr"/>
            <a:lstStyle/>
            <a:p>
              <a:pPr algn="ctr" defTabSz="800100" eaLnBrk="1" hangingPunct="1">
                <a:lnSpc>
                  <a:spcPct val="90000"/>
                </a:lnSpc>
                <a:spcAft>
                  <a:spcPct val="35000"/>
                </a:spcAft>
                <a:defRPr/>
              </a:pPr>
              <a:r>
                <a:rPr lang="en-US" sz="2000" dirty="0">
                  <a:solidFill>
                    <a:schemeClr val="bg1"/>
                  </a:solidFill>
                </a:rPr>
                <a:t>President: Dan Martuscello</a:t>
              </a:r>
            </a:p>
          </p:txBody>
        </p:sp>
        <p:sp>
          <p:nvSpPr>
            <p:cNvPr id="18" name="Freeform 17"/>
            <p:cNvSpPr/>
            <p:nvPr/>
          </p:nvSpPr>
          <p:spPr>
            <a:xfrm>
              <a:off x="4115507" y="4966925"/>
              <a:ext cx="3215018" cy="595367"/>
            </a:xfrm>
            <a:custGeom>
              <a:avLst/>
              <a:gdLst>
                <a:gd name="connsiteX0" fmla="*/ 0 w 2454209"/>
                <a:gd name="connsiteY0" fmla="*/ 0 h 729424"/>
                <a:gd name="connsiteX1" fmla="*/ 2454209 w 2454209"/>
                <a:gd name="connsiteY1" fmla="*/ 0 h 729424"/>
                <a:gd name="connsiteX2" fmla="*/ 2454209 w 2454209"/>
                <a:gd name="connsiteY2" fmla="*/ 729424 h 729424"/>
                <a:gd name="connsiteX3" fmla="*/ 0 w 2454209"/>
                <a:gd name="connsiteY3" fmla="*/ 729424 h 729424"/>
                <a:gd name="connsiteX4" fmla="*/ 0 w 2454209"/>
                <a:gd name="connsiteY4" fmla="*/ 0 h 729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209" h="729424">
                  <a:moveTo>
                    <a:pt x="0" y="0"/>
                  </a:moveTo>
                  <a:lnTo>
                    <a:pt x="2454209" y="0"/>
                  </a:lnTo>
                  <a:lnTo>
                    <a:pt x="2454209" y="729424"/>
                  </a:lnTo>
                  <a:lnTo>
                    <a:pt x="0" y="72942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780" tIns="17780" rIns="17780" bIns="98053" spcCol="1270" anchor="ctr"/>
            <a:lstStyle/>
            <a:p>
              <a:pPr algn="ctr" defTabSz="1244600" eaLnBrk="1" hangingPunct="1">
                <a:lnSpc>
                  <a:spcPct val="90000"/>
                </a:lnSpc>
                <a:spcAft>
                  <a:spcPct val="35000"/>
                </a:spcAft>
                <a:defRPr/>
              </a:pPr>
              <a:r>
                <a:rPr lang="en-US" sz="2800" dirty="0"/>
                <a:t>ASSOCIATION: </a:t>
              </a:r>
              <a:r>
                <a:rPr lang="en-US" sz="2400" dirty="0" smtClean="0"/>
                <a:t>ex</a:t>
              </a:r>
              <a:r>
                <a:rPr lang="en-US" sz="2400" dirty="0"/>
                <a:t>: </a:t>
              </a:r>
              <a:r>
                <a:rPr lang="en-US" sz="2400" dirty="0" err="1" smtClean="0"/>
                <a:t>albany</a:t>
              </a:r>
              <a:endParaRPr lang="en-US" sz="2400" dirty="0"/>
            </a:p>
          </p:txBody>
        </p:sp>
      </p:grpSp>
      <p:cxnSp>
        <p:nvCxnSpPr>
          <p:cNvPr id="23" name="Straight Connector 22"/>
          <p:cNvCxnSpPr/>
          <p:nvPr/>
        </p:nvCxnSpPr>
        <p:spPr>
          <a:xfrm flipH="1">
            <a:off x="4562225" y="2193520"/>
            <a:ext cx="1955" cy="604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570045" y="3678397"/>
            <a:ext cx="0" cy="3657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568090" y="4999067"/>
            <a:ext cx="1955"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20" name="Freeform 19"/>
          <p:cNvSpPr/>
          <p:nvPr/>
        </p:nvSpPr>
        <p:spPr bwMode="auto">
          <a:xfrm>
            <a:off x="3048000" y="2362200"/>
            <a:ext cx="3581400" cy="353465"/>
          </a:xfrm>
          <a:custGeom>
            <a:avLst/>
            <a:gdLst>
              <a:gd name="connsiteX0" fmla="*/ 0 w 1768269"/>
              <a:gd name="connsiteY0" fmla="*/ 0 h 403566"/>
              <a:gd name="connsiteX1" fmla="*/ 1768269 w 1768269"/>
              <a:gd name="connsiteY1" fmla="*/ 0 h 403566"/>
              <a:gd name="connsiteX2" fmla="*/ 1768269 w 1768269"/>
              <a:gd name="connsiteY2" fmla="*/ 403566 h 403566"/>
              <a:gd name="connsiteX3" fmla="*/ 0 w 1768269"/>
              <a:gd name="connsiteY3" fmla="*/ 403566 h 403566"/>
              <a:gd name="connsiteX4" fmla="*/ 0 w 1768269"/>
              <a:gd name="connsiteY4" fmla="*/ 0 h 403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269" h="403566">
                <a:moveTo>
                  <a:pt x="0" y="0"/>
                </a:moveTo>
                <a:lnTo>
                  <a:pt x="1768269" y="0"/>
                </a:lnTo>
                <a:lnTo>
                  <a:pt x="1768269" y="403566"/>
                </a:lnTo>
                <a:lnTo>
                  <a:pt x="0" y="403566"/>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5720" tIns="11430" rIns="45720" bIns="11430" spcCol="1270" anchor="ctr"/>
          <a:lstStyle/>
          <a:p>
            <a:pPr algn="ctr" defTabSz="800100" eaLnBrk="1" hangingPunct="1">
              <a:lnSpc>
                <a:spcPct val="90000"/>
              </a:lnSpc>
              <a:spcAft>
                <a:spcPct val="35000"/>
              </a:spcAft>
              <a:defRPr/>
            </a:pPr>
            <a:r>
              <a:rPr lang="en-US" sz="2000" dirty="0">
                <a:solidFill>
                  <a:schemeClr val="bg1"/>
                </a:solidFill>
              </a:rPr>
              <a:t>Executive Director: Jon Butler</a:t>
            </a:r>
          </a:p>
        </p:txBody>
      </p:sp>
    </p:spTree>
  </p:cSld>
  <p:clrMapOvr>
    <a:masterClrMapping/>
  </p:clrMapOvr>
  <p:transition>
    <p:random/>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533400" y="609600"/>
            <a:ext cx="8229600" cy="1143000"/>
          </a:xfrm>
        </p:spPr>
        <p:txBody>
          <a:bodyPr/>
          <a:lstStyle/>
          <a:p>
            <a:pPr eaLnBrk="1" fontAlgn="auto" hangingPunct="1">
              <a:spcAft>
                <a:spcPts val="0"/>
              </a:spcAft>
              <a:defRPr/>
            </a:pPr>
            <a:r>
              <a:rPr lang="en-US" altLang="en-US" sz="3200" dirty="0"/>
              <a:t>Visit Us Online</a:t>
            </a:r>
          </a:p>
        </p:txBody>
      </p:sp>
      <p:sp>
        <p:nvSpPr>
          <p:cNvPr id="152579" name="Rectangle 5"/>
          <p:cNvSpPr>
            <a:spLocks noChangeArrowheads="1"/>
          </p:cNvSpPr>
          <p:nvPr/>
        </p:nvSpPr>
        <p:spPr bwMode="auto">
          <a:xfrm>
            <a:off x="495300" y="2057400"/>
            <a:ext cx="8037513" cy="403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1400" i="1">
                <a:solidFill>
                  <a:schemeClr val="tx1"/>
                </a:solidFill>
                <a:latin typeface="Times New Roman" panose="02020603050405020304" pitchFamily="18" charset="0"/>
                <a:cs typeface="Arial" panose="020B0604020202020204" pitchFamily="34" charset="0"/>
              </a:defRPr>
            </a:lvl1pPr>
            <a:lvl2pPr marL="742950" indent="-285750">
              <a:defRPr sz="1400" i="1">
                <a:solidFill>
                  <a:schemeClr val="tx1"/>
                </a:solidFill>
                <a:latin typeface="Times New Roman" panose="02020603050405020304" pitchFamily="18" charset="0"/>
                <a:cs typeface="Arial" panose="020B0604020202020204" pitchFamily="34" charset="0"/>
              </a:defRPr>
            </a:lvl2pPr>
            <a:lvl3pPr marL="1143000" indent="-228600">
              <a:defRPr sz="1400" i="1">
                <a:solidFill>
                  <a:schemeClr val="tx1"/>
                </a:solidFill>
                <a:latin typeface="Times New Roman" panose="02020603050405020304" pitchFamily="18" charset="0"/>
                <a:cs typeface="Arial" panose="020B0604020202020204" pitchFamily="34" charset="0"/>
              </a:defRPr>
            </a:lvl3pPr>
            <a:lvl4pPr marL="1600200" indent="-228600">
              <a:defRPr sz="1400" i="1">
                <a:solidFill>
                  <a:schemeClr val="tx1"/>
                </a:solidFill>
                <a:latin typeface="Times New Roman" panose="02020603050405020304" pitchFamily="18" charset="0"/>
                <a:cs typeface="Arial" panose="020B0604020202020204" pitchFamily="34" charset="0"/>
              </a:defRPr>
            </a:lvl4pPr>
            <a:lvl5pPr marL="2057400" indent="-228600">
              <a:defRPr sz="1400"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200">
                <a:latin typeface="Arial" panose="020B0604020202020204" pitchFamily="34" charset="0"/>
              </a:rPr>
              <a:t>National Website: </a:t>
            </a:r>
          </a:p>
          <a:p>
            <a:pPr algn="ctr" eaLnBrk="1" hangingPunct="1"/>
            <a:r>
              <a:rPr lang="en-US" altLang="en-US" sz="3200">
                <a:latin typeface="Arial" panose="020B0604020202020204" pitchFamily="34" charset="0"/>
                <a:hlinkClick r:id="rId3"/>
              </a:rPr>
              <a:t>www.popwarner.com</a:t>
            </a:r>
            <a:endParaRPr lang="en-US" altLang="en-US" sz="3200">
              <a:latin typeface="Arial" panose="020B0604020202020204" pitchFamily="34" charset="0"/>
            </a:endParaRPr>
          </a:p>
          <a:p>
            <a:pPr algn="ctr" eaLnBrk="1" hangingPunct="1"/>
            <a:endParaRPr lang="en-US" altLang="en-US" sz="3200">
              <a:latin typeface="Arial" panose="020B0604020202020204" pitchFamily="34" charset="0"/>
            </a:endParaRPr>
          </a:p>
          <a:p>
            <a:pPr algn="ctr" eaLnBrk="1" hangingPunct="1"/>
            <a:r>
              <a:rPr lang="en-US" altLang="en-US" sz="3200">
                <a:latin typeface="Arial" panose="020B0604020202020204" pitchFamily="34" charset="0"/>
              </a:rPr>
              <a:t>Eastern Region:</a:t>
            </a:r>
          </a:p>
          <a:p>
            <a:pPr algn="ctr" eaLnBrk="1" hangingPunct="1"/>
            <a:r>
              <a:rPr lang="en-US" altLang="en-US" sz="3200">
                <a:latin typeface="Arial" panose="020B0604020202020204" pitchFamily="34" charset="0"/>
                <a:hlinkClick r:id="rId4"/>
              </a:rPr>
              <a:t>www.easternregion.org</a:t>
            </a:r>
            <a:endParaRPr lang="en-US" altLang="en-US" sz="3200">
              <a:latin typeface="Arial" panose="020B0604020202020204" pitchFamily="34" charset="0"/>
            </a:endParaRPr>
          </a:p>
          <a:p>
            <a:pPr algn="ctr" eaLnBrk="1" hangingPunct="1"/>
            <a:endParaRPr lang="en-US" altLang="en-US" sz="3200">
              <a:latin typeface="Arial" panose="020B0604020202020204" pitchFamily="34" charset="0"/>
            </a:endParaRPr>
          </a:p>
          <a:p>
            <a:pPr algn="ctr" eaLnBrk="1" hangingPunct="1"/>
            <a:r>
              <a:rPr lang="en-US" altLang="en-US" sz="3200">
                <a:latin typeface="Arial" panose="020B0604020202020204" pitchFamily="34" charset="0"/>
              </a:rPr>
              <a:t>League Web Site:</a:t>
            </a:r>
          </a:p>
          <a:p>
            <a:pPr algn="ctr" eaLnBrk="1" hangingPunct="1"/>
            <a:r>
              <a:rPr lang="en-US" altLang="en-US" sz="3200" u="sng">
                <a:latin typeface="Arial" panose="020B0604020202020204" pitchFamily="34" charset="0"/>
                <a:hlinkClick r:id="rId5"/>
              </a:rPr>
              <a:t>www.cdpopwarner.com</a:t>
            </a:r>
            <a:r>
              <a:rPr lang="en-US" altLang="en-US" sz="3200" u="sng">
                <a:latin typeface="Arial" panose="020B0604020202020204" pitchFamily="34" charset="0"/>
              </a:rPr>
              <a:t> </a:t>
            </a:r>
          </a:p>
        </p:txBody>
      </p:sp>
    </p:spTree>
  </p:cSld>
  <p:clrMapOvr>
    <a:masterClrMapping/>
  </p:clrMapOvr>
  <p:transition>
    <p:random/>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p:txBody>
          <a:bodyPr/>
          <a:lstStyle/>
          <a:p>
            <a:pPr eaLnBrk="1" fontAlgn="auto" hangingPunct="1">
              <a:spcAft>
                <a:spcPts val="0"/>
              </a:spcAft>
              <a:defRPr/>
            </a:pPr>
            <a:r>
              <a:rPr lang="en-US" altLang="en-US" sz="3200" dirty="0"/>
              <a:t>ANY Questions?</a:t>
            </a:r>
          </a:p>
        </p:txBody>
      </p:sp>
    </p:spTree>
  </p:cSld>
  <p:clrMapOvr>
    <a:masterClrMapping/>
  </p:clrMapOvr>
  <p:transition>
    <p:random/>
  </p:transition>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Unit 1 Clinic Introduction.PWLS Overview">
  <a:themeElements>
    <a:clrScheme name="Unit 1 Clinic Introduction.PWLS Overvi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nit 1 Clinic Introduction.PWLS 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Unit 1 Clinic Introduction.PWLS Overvi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nit 1 Clinic Introduction.PWLS Overvi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nit 1 Clinic Introduction.PWLS Overvi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nit 1 Clinic Introduction.PWLS Overvi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nit 1 Clinic Introduction.PWLS Overvi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nit 1 Clinic Introduction.PWLS Overvi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nit 1 Clinic Introduction.PWLS Overvi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nit 1 Clinic Introduction.PWLS Overvi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nit 1 Clinic Introduction.PWLS Overvi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nit 1 Clinic Introduction.PWLS Overvi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nit 1 Clinic Introduction.PWLS Overvi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nit 1 Clinic Introduction.PWLS Overvi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8893</TotalTime>
  <Words>6427</Words>
  <Application>Microsoft Office PowerPoint</Application>
  <PresentationFormat>On-screen Show (4:3)</PresentationFormat>
  <Paragraphs>631</Paragraphs>
  <Slides>91</Slides>
  <Notes>44</Notes>
  <HiddenSlides>0</HiddenSlides>
  <MMClips>0</MMClips>
  <ScaleCrop>false</ScaleCrop>
  <HeadingPairs>
    <vt:vector size="8" baseType="variant">
      <vt:variant>
        <vt:lpstr>Theme</vt:lpstr>
      </vt:variant>
      <vt:variant>
        <vt:i4>2</vt:i4>
      </vt:variant>
      <vt:variant>
        <vt:lpstr>Embedded OLE Servers</vt:lpstr>
      </vt:variant>
      <vt:variant>
        <vt:i4>3</vt:i4>
      </vt:variant>
      <vt:variant>
        <vt:lpstr>Slide Titles</vt:lpstr>
      </vt:variant>
      <vt:variant>
        <vt:i4>91</vt:i4>
      </vt:variant>
      <vt:variant>
        <vt:lpstr>Custom Shows</vt:lpstr>
      </vt:variant>
      <vt:variant>
        <vt:i4>6</vt:i4>
      </vt:variant>
    </vt:vector>
  </HeadingPairs>
  <TitlesOfParts>
    <vt:vector size="102" baseType="lpstr">
      <vt:lpstr>Unit 1 Clinic Introduction.PWLS Overview</vt:lpstr>
      <vt:lpstr>Civic</vt:lpstr>
      <vt:lpstr>Clip</vt:lpstr>
      <vt:lpstr>Document</vt:lpstr>
      <vt:lpstr>Worksheet</vt:lpstr>
      <vt:lpstr>Capital District Pop Warner Education PROGRAM</vt:lpstr>
      <vt:lpstr>CDPW Volunteer Training</vt:lpstr>
      <vt:lpstr>Other Clinics/trainings - Football</vt:lpstr>
      <vt:lpstr>Other Clinics/trainings - Cheer</vt:lpstr>
      <vt:lpstr>AGENDA</vt:lpstr>
      <vt:lpstr>UNIT 1: Pop Warner Overview</vt:lpstr>
      <vt:lpstr>History of Pop WArner</vt:lpstr>
      <vt:lpstr>Pop Warner MISSION</vt:lpstr>
      <vt:lpstr>Organizational STRUCTURE</vt:lpstr>
      <vt:lpstr>CDPW Board of Directors</vt:lpstr>
      <vt:lpstr>CDPW Associations</vt:lpstr>
      <vt:lpstr>Unit 2: Your Association</vt:lpstr>
      <vt:lpstr>Association Board of Directors</vt:lpstr>
      <vt:lpstr>Background Checks</vt:lpstr>
      <vt:lpstr>Football Formation of Teams: Alpha Splitting</vt:lpstr>
      <vt:lpstr>Football Coaching Staff</vt:lpstr>
      <vt:lpstr>Football Eligibility</vt:lpstr>
      <vt:lpstr>Cheer - Formation of Squads</vt:lpstr>
      <vt:lpstr>Cheer Eligibility</vt:lpstr>
      <vt:lpstr>Cheer Coaching Staff</vt:lpstr>
      <vt:lpstr>Cheer Coach Trainees &amp;   Student Demonstrators</vt:lpstr>
      <vt:lpstr>Practice Guidelines Football &amp; Cheer</vt:lpstr>
      <vt:lpstr>Practice Guidelines - Football</vt:lpstr>
      <vt:lpstr>Practice Guidelines - Cheer</vt:lpstr>
      <vt:lpstr>TEAM BOOK: Contents</vt:lpstr>
      <vt:lpstr>Team BOOK: Participant Documentation</vt:lpstr>
      <vt:lpstr>Team BOOK: Order of Participants</vt:lpstr>
      <vt:lpstr>UNIT 3: Risk Management </vt:lpstr>
      <vt:lpstr>Risk ManagemEnt</vt:lpstr>
      <vt:lpstr>PWLS COACHES Risk Management Handbook</vt:lpstr>
      <vt:lpstr>Risk Management Handbook: A. Properly Plan Activities</vt:lpstr>
      <vt:lpstr>Slide 32</vt:lpstr>
      <vt:lpstr>Slide 33</vt:lpstr>
      <vt:lpstr>Risk management Handbook B. Provide Appropriate Supervision</vt:lpstr>
      <vt:lpstr>Slide 35</vt:lpstr>
      <vt:lpstr>Risk management Handbook C. Provide Proper Instruction</vt:lpstr>
      <vt:lpstr>Risk management Handbook D. Provide Adequate &amp; proper Equipment </vt:lpstr>
      <vt:lpstr>Risk management Handbook E. Evaluate for Injury and Incapacity </vt:lpstr>
      <vt:lpstr>Slide 39</vt:lpstr>
      <vt:lpstr>Risk management Handbook F. Provide Safe Physical Environment</vt:lpstr>
      <vt:lpstr>Slide 41</vt:lpstr>
      <vt:lpstr>Risk management Handbook G. Match Athletes Accordingly</vt:lpstr>
      <vt:lpstr>Risk management Handbook H. Warn of Inherent dangers</vt:lpstr>
      <vt:lpstr>Risk management Handbook I. INITIATE MEDICAL RESPONSE</vt:lpstr>
      <vt:lpstr>I. INITIATE MEDICAL RESPONSE (Cont’d)</vt:lpstr>
      <vt:lpstr>I. INITIATE MEDICAL RESPONSE (Cont’d)</vt:lpstr>
      <vt:lpstr>I. Initiate Medical Response (Cont’d)</vt:lpstr>
      <vt:lpstr>NOAA's National Weather Service Heat Index</vt:lpstr>
      <vt:lpstr>I. Initiate Medical Response (cont’d)</vt:lpstr>
      <vt:lpstr>I. Initiate Medical Response (cont’d)</vt:lpstr>
      <vt:lpstr>Risk Management: Insurance</vt:lpstr>
      <vt:lpstr>Slide 52</vt:lpstr>
      <vt:lpstr>Unit 4: Game Day Procedures</vt:lpstr>
      <vt:lpstr>   GAME Commissioner</vt:lpstr>
      <vt:lpstr>Pre-Game: Commissioner TASKS</vt:lpstr>
      <vt:lpstr>TACKLE Game Officials</vt:lpstr>
      <vt:lpstr>Medical Coverage</vt:lpstr>
      <vt:lpstr> Pre-Game Weigh-In / Check-In </vt:lpstr>
      <vt:lpstr> Pre-Game Weigh-In / Check-In (cont’d)</vt:lpstr>
      <vt:lpstr> Pre-Game Weigh-In / Check-In (cont’d)</vt:lpstr>
      <vt:lpstr> Pre-Game Weigh-In / Check-In (cont’d)</vt:lpstr>
      <vt:lpstr> Pre-Game Check-In (Spirit Participants)</vt:lpstr>
      <vt:lpstr>Game Time: Sportsmanship Statement</vt:lpstr>
      <vt:lpstr>Game Time Regulations: Field ID Tags</vt:lpstr>
      <vt:lpstr>Game Time Regulations</vt:lpstr>
      <vt:lpstr>Game TIME Regulations (Cont’d)</vt:lpstr>
      <vt:lpstr>Minimum Player Rule</vt:lpstr>
      <vt:lpstr>Minimum Play Requirement (MPR)</vt:lpstr>
      <vt:lpstr>What plays count toward MPR?</vt:lpstr>
      <vt:lpstr>FaILURE TO Adhere to MPR</vt:lpstr>
      <vt:lpstr>MPR: Statisticians</vt:lpstr>
      <vt:lpstr>Mandatory Play Roster (Statistician Form)</vt:lpstr>
      <vt:lpstr>Lopsided/Intentionally Run Up Scores   “28 Point Rule”</vt:lpstr>
      <vt:lpstr>28 Point Rule (Cont’d)</vt:lpstr>
      <vt:lpstr>OTHER Game time Rules</vt:lpstr>
      <vt:lpstr>Tie Ball Games</vt:lpstr>
      <vt:lpstr>Player Ejection</vt:lpstr>
      <vt:lpstr>Post-GAme: Game Report</vt:lpstr>
      <vt:lpstr>Slide 79</vt:lpstr>
      <vt:lpstr>SPECIAL NOTE FOR MITEY-MITES</vt:lpstr>
      <vt:lpstr>SPECIAL NOTE FOR MITEY-MITES (cont’d)</vt:lpstr>
      <vt:lpstr>YCADA GLOBALS</vt:lpstr>
      <vt:lpstr>Slide 83</vt:lpstr>
      <vt:lpstr>Unit 5: Keeping Youth Sports Fun</vt:lpstr>
      <vt:lpstr>How to keep Young Athletes involved</vt:lpstr>
      <vt:lpstr>Use Effective Feedback</vt:lpstr>
      <vt:lpstr>Coach and Parent Misconduct</vt:lpstr>
      <vt:lpstr>Coach &amp; Parent Misconduct (cont’d)</vt:lpstr>
      <vt:lpstr>PWLS Members Code of Conduct</vt:lpstr>
      <vt:lpstr>Visit Us Online</vt:lpstr>
      <vt:lpstr>ANY Questions?</vt:lpstr>
      <vt:lpstr>Introduction</vt:lpstr>
      <vt:lpstr>Unit One: Pop Warner Overview</vt:lpstr>
      <vt:lpstr>Unit Two: Risk Management</vt:lpstr>
      <vt:lpstr>Unit Three: Coach-Athlete Comm.</vt:lpstr>
      <vt:lpstr>Unit Four: Coach &amp; Parent Behav</vt:lpstr>
      <vt:lpstr>Unit Six: Test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Eastern Regional Pop Warner Coaches Training</dc:title>
  <dc:creator>Dave Marshall</dc:creator>
  <cp:lastModifiedBy>SHAWN HAWKINS</cp:lastModifiedBy>
  <cp:revision>718</cp:revision>
  <cp:lastPrinted>2016-05-22T18:07:57Z</cp:lastPrinted>
  <dcterms:created xsi:type="dcterms:W3CDTF">2007-05-13T23:04:51Z</dcterms:created>
  <dcterms:modified xsi:type="dcterms:W3CDTF">2021-05-10T20:18:47Z</dcterms:modified>
</cp:coreProperties>
</file>